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64" r:id="rId3"/>
    <p:sldId id="257" r:id="rId4"/>
    <p:sldId id="258" r:id="rId5"/>
    <p:sldId id="259" r:id="rId6"/>
    <p:sldId id="260" r:id="rId7"/>
    <p:sldId id="261" r:id="rId8"/>
    <p:sldId id="262" r:id="rId9"/>
    <p:sldId id="263" r:id="rId10"/>
    <p:sldId id="265" r:id="rId11"/>
    <p:sldId id="266" r:id="rId12"/>
    <p:sldId id="268"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FA134-B2BD-43F1-8E54-B1995AD97610}" v="212" dt="2021-10-05T00:24:11.349"/>
    <p1510:client id="{AAE5FAA2-521D-4E71-92FC-75909ED99C3D}" v="75" dt="2021-10-04T13:39:06.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86" d="100"/>
          <a:sy n="86" d="100"/>
        </p:scale>
        <p:origin x="-152" y="-11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1F985-A9B9-4AE2-9F49-37D5BDE87613}"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D2974D30-0CE5-4CBD-9C35-5C02E7E19C3B}">
      <dgm:prSet custT="1"/>
      <dgm:spPr/>
      <dgm:t>
        <a:bodyPr/>
        <a:lstStyle/>
        <a:p>
          <a:r>
            <a:rPr lang="en-US" sz="2000" dirty="0"/>
            <a:t>Asserted that women are as capable as </a:t>
          </a:r>
          <a:r>
            <a:rPr lang="en-US" sz="2000" dirty="0" smtClean="0"/>
            <a:t>men</a:t>
          </a:r>
          <a:endParaRPr lang="en-US" sz="2000" dirty="0"/>
        </a:p>
      </dgm:t>
    </dgm:pt>
    <dgm:pt modelId="{5A2ECB9B-060A-446C-8669-82C5A86CD394}" type="parTrans" cxnId="{4A589FB8-CB7F-4D96-A93C-8276918C945B}">
      <dgm:prSet/>
      <dgm:spPr/>
      <dgm:t>
        <a:bodyPr/>
        <a:lstStyle/>
        <a:p>
          <a:endParaRPr lang="en-US"/>
        </a:p>
      </dgm:t>
    </dgm:pt>
    <dgm:pt modelId="{2E45474D-47BE-4888-A477-4942DF49753F}" type="sibTrans" cxnId="{4A589FB8-CB7F-4D96-A93C-8276918C945B}">
      <dgm:prSet/>
      <dgm:spPr/>
      <dgm:t>
        <a:bodyPr/>
        <a:lstStyle/>
        <a:p>
          <a:endParaRPr lang="en-US"/>
        </a:p>
      </dgm:t>
    </dgm:pt>
    <dgm:pt modelId="{5E9A46BB-1B8A-44E7-87CF-D10B779B495F}">
      <dgm:prSet custT="1"/>
      <dgm:spPr/>
      <dgm:t>
        <a:bodyPr/>
        <a:lstStyle/>
        <a:p>
          <a:r>
            <a:rPr lang="en-US" sz="2000" dirty="0"/>
            <a:t>Friedan based women’s rights in what she </a:t>
          </a:r>
          <a:r>
            <a:rPr lang="en-US" sz="2000" dirty="0" smtClean="0"/>
            <a:t>called....</a:t>
          </a:r>
          <a:endParaRPr lang="en-US" sz="2000" dirty="0"/>
        </a:p>
      </dgm:t>
    </dgm:pt>
    <dgm:pt modelId="{ABAD8D1E-2F3F-47EF-A0CF-D88A9FFA56E6}" type="parTrans" cxnId="{307326CC-0C01-40D7-B465-520939682FC0}">
      <dgm:prSet/>
      <dgm:spPr/>
      <dgm:t>
        <a:bodyPr/>
        <a:lstStyle/>
        <a:p>
          <a:endParaRPr lang="en-US"/>
        </a:p>
      </dgm:t>
    </dgm:pt>
    <dgm:pt modelId="{CCFE0B7D-FC7E-483D-9C76-5292C9A5F5E4}" type="sibTrans" cxnId="{307326CC-0C01-40D7-B465-520939682FC0}">
      <dgm:prSet/>
      <dgm:spPr/>
      <dgm:t>
        <a:bodyPr/>
        <a:lstStyle/>
        <a:p>
          <a:endParaRPr lang="en-US"/>
        </a:p>
      </dgm:t>
    </dgm:pt>
    <dgm:pt modelId="{13DB790C-5140-4DA7-931D-C54DCD068245}">
      <dgm:prSet custT="1"/>
      <dgm:spPr/>
      <dgm:t>
        <a:bodyPr/>
        <a:lstStyle/>
        <a:p>
          <a:pPr rtl="0"/>
          <a:r>
            <a:rPr lang="en-US" sz="2000" dirty="0"/>
            <a:t>“the basic human need to grow, man’s will to be all that is in him to be.”</a:t>
          </a:r>
          <a:r>
            <a:rPr lang="en-US" sz="2000" dirty="0">
              <a:latin typeface="Trebuchet MS" panose="020B0603020202020204"/>
            </a:rPr>
            <a:t> Should apply to women.</a:t>
          </a:r>
          <a:endParaRPr lang="en-US" sz="2000" dirty="0"/>
        </a:p>
      </dgm:t>
    </dgm:pt>
    <dgm:pt modelId="{3194D7B0-7865-4CB4-A44A-D177D68192AC}" type="parTrans" cxnId="{91DB29B7-15E4-408D-83A1-B12D7C207D38}">
      <dgm:prSet/>
      <dgm:spPr/>
      <dgm:t>
        <a:bodyPr/>
        <a:lstStyle/>
        <a:p>
          <a:endParaRPr lang="en-US"/>
        </a:p>
      </dgm:t>
    </dgm:pt>
    <dgm:pt modelId="{304C0DEF-307F-435A-AC15-291CA1E58C91}" type="sibTrans" cxnId="{91DB29B7-15E4-408D-83A1-B12D7C207D38}">
      <dgm:prSet/>
      <dgm:spPr/>
      <dgm:t>
        <a:bodyPr/>
        <a:lstStyle/>
        <a:p>
          <a:endParaRPr lang="en-US"/>
        </a:p>
      </dgm:t>
    </dgm:pt>
    <dgm:pt modelId="{361ED5F9-2224-44DD-A816-E538308BCFDB}">
      <dgm:prSet/>
      <dgm:spPr/>
      <dgm:t>
        <a:bodyPr/>
        <a:lstStyle/>
        <a:p>
          <a:r>
            <a:rPr lang="en-US" dirty="0" smtClean="0"/>
            <a:t>Feminine Mystique became a best seller</a:t>
          </a:r>
          <a:endParaRPr lang="en-US" dirty="0"/>
        </a:p>
      </dgm:t>
    </dgm:pt>
    <dgm:pt modelId="{46DB321B-BE4F-481C-AA3C-0ABA49C488AF}" type="parTrans" cxnId="{8B627BC8-E987-4562-AC3D-0A364A6450C8}">
      <dgm:prSet/>
      <dgm:spPr/>
      <dgm:t>
        <a:bodyPr/>
        <a:lstStyle/>
        <a:p>
          <a:endParaRPr lang="en-US"/>
        </a:p>
      </dgm:t>
    </dgm:pt>
    <dgm:pt modelId="{E901274A-2AAD-42E7-BB66-990A2555844B}" type="sibTrans" cxnId="{8B627BC8-E987-4562-AC3D-0A364A6450C8}">
      <dgm:prSet/>
      <dgm:spPr/>
      <dgm:t>
        <a:bodyPr/>
        <a:lstStyle/>
        <a:p>
          <a:endParaRPr lang="en-US"/>
        </a:p>
      </dgm:t>
    </dgm:pt>
    <dgm:pt modelId="{EC2DB613-F708-4AC8-AA51-89FE1C68DA21}">
      <dgm:prSet custT="1"/>
      <dgm:spPr/>
      <dgm:t>
        <a:bodyPr/>
        <a:lstStyle/>
        <a:p>
          <a:pPr rtl="0"/>
          <a:r>
            <a:rPr lang="en-US" sz="2000" dirty="0" smtClean="0"/>
            <a:t>Restrictions of the 1950s made the book resonate with women</a:t>
          </a:r>
          <a:endParaRPr lang="en-US" sz="2000" dirty="0"/>
        </a:p>
      </dgm:t>
    </dgm:pt>
    <dgm:pt modelId="{952DB38D-F94A-41FD-904F-B88E321D9882}" type="parTrans" cxnId="{721A24EA-59AC-4A38-A7C5-0AB3D8105921}">
      <dgm:prSet/>
      <dgm:spPr/>
      <dgm:t>
        <a:bodyPr/>
        <a:lstStyle/>
        <a:p>
          <a:endParaRPr lang="en-US"/>
        </a:p>
      </dgm:t>
    </dgm:pt>
    <dgm:pt modelId="{79FAFF52-8E9B-46FD-B8DF-BEA222F38DBE}" type="sibTrans" cxnId="{721A24EA-59AC-4A38-A7C5-0AB3D8105921}">
      <dgm:prSet/>
      <dgm:spPr/>
      <dgm:t>
        <a:bodyPr/>
        <a:lstStyle/>
        <a:p>
          <a:endParaRPr lang="en-US"/>
        </a:p>
      </dgm:t>
    </dgm:pt>
    <dgm:pt modelId="{88A977E5-EF56-4E53-B8A5-9AB01397A27A}">
      <dgm:prSet custT="1"/>
      <dgm:spPr/>
      <dgm:t>
        <a:bodyPr/>
        <a:lstStyle/>
        <a:p>
          <a:r>
            <a:rPr lang="en-US" sz="2000" dirty="0"/>
            <a:t>Many historians believe </a:t>
          </a:r>
          <a:r>
            <a:rPr lang="en-US" sz="2000" dirty="0" smtClean="0">
              <a:latin typeface="Trebuchet MS" panose="020B0603020202020204"/>
            </a:rPr>
            <a:t>book was the </a:t>
          </a:r>
          <a:r>
            <a:rPr lang="en-US" sz="2000" dirty="0" smtClean="0"/>
            <a:t>impetus </a:t>
          </a:r>
          <a:r>
            <a:rPr lang="en-US" sz="2000" dirty="0"/>
            <a:t>for 2</a:t>
          </a:r>
          <a:r>
            <a:rPr lang="en-US" sz="2000" baseline="30000" dirty="0"/>
            <a:t>nd</a:t>
          </a:r>
          <a:r>
            <a:rPr lang="en-US" sz="2000" dirty="0"/>
            <a:t> </a:t>
          </a:r>
          <a:r>
            <a:rPr lang="en-US" sz="2000" dirty="0" smtClean="0"/>
            <a:t>women’s movement </a:t>
          </a:r>
          <a:r>
            <a:rPr lang="en-US" sz="1800" dirty="0" smtClean="0"/>
            <a:t>(</a:t>
          </a:r>
          <a:r>
            <a:rPr lang="en-US" sz="1800" dirty="0"/>
            <a:t>after the right </a:t>
          </a:r>
          <a:r>
            <a:rPr lang="en-US" sz="1800" dirty="0">
              <a:latin typeface="Trebuchet MS" panose="020B0603020202020204"/>
            </a:rPr>
            <a:t>to</a:t>
          </a:r>
          <a:r>
            <a:rPr lang="en-US" sz="1800" dirty="0"/>
            <a:t> vote</a:t>
          </a:r>
          <a:r>
            <a:rPr lang="en-US" sz="1800" dirty="0" smtClean="0"/>
            <a:t>)</a:t>
          </a:r>
          <a:endParaRPr lang="en-US" sz="1800" dirty="0"/>
        </a:p>
      </dgm:t>
    </dgm:pt>
    <dgm:pt modelId="{0AF3EBDC-97FF-42B6-B216-22427506D327}" type="parTrans" cxnId="{D1513831-24B8-48BA-B5E0-6826B11E1420}">
      <dgm:prSet/>
      <dgm:spPr/>
      <dgm:t>
        <a:bodyPr/>
        <a:lstStyle/>
        <a:p>
          <a:endParaRPr lang="en-US"/>
        </a:p>
      </dgm:t>
    </dgm:pt>
    <dgm:pt modelId="{7715EC78-B5FB-4D20-BAD6-A8E3099526FA}" type="sibTrans" cxnId="{D1513831-24B8-48BA-B5E0-6826B11E1420}">
      <dgm:prSet/>
      <dgm:spPr/>
      <dgm:t>
        <a:bodyPr/>
        <a:lstStyle/>
        <a:p>
          <a:endParaRPr lang="en-US"/>
        </a:p>
      </dgm:t>
    </dgm:pt>
    <dgm:pt modelId="{DABA4354-A60F-479A-AC85-2CE2F280E7FD}" type="pres">
      <dgm:prSet presAssocID="{7C01F985-A9B9-4AE2-9F49-37D5BDE87613}" presName="diagram" presStyleCnt="0">
        <dgm:presLayoutVars>
          <dgm:dir/>
          <dgm:resizeHandles val="exact"/>
        </dgm:presLayoutVars>
      </dgm:prSet>
      <dgm:spPr/>
      <dgm:t>
        <a:bodyPr/>
        <a:lstStyle/>
        <a:p>
          <a:endParaRPr lang="en-US"/>
        </a:p>
      </dgm:t>
    </dgm:pt>
    <dgm:pt modelId="{CF11F509-85B0-4E16-9764-DE5BC05664AE}" type="pres">
      <dgm:prSet presAssocID="{D2974D30-0CE5-4CBD-9C35-5C02E7E19C3B}" presName="node" presStyleLbl="node1" presStyleIdx="0" presStyleCnt="6">
        <dgm:presLayoutVars>
          <dgm:bulletEnabled val="1"/>
        </dgm:presLayoutVars>
      </dgm:prSet>
      <dgm:spPr/>
      <dgm:t>
        <a:bodyPr/>
        <a:lstStyle/>
        <a:p>
          <a:endParaRPr lang="en-US"/>
        </a:p>
      </dgm:t>
    </dgm:pt>
    <dgm:pt modelId="{1860B088-D19E-48C9-8EF9-4A1AB0F7C481}" type="pres">
      <dgm:prSet presAssocID="{2E45474D-47BE-4888-A477-4942DF49753F}" presName="sibTrans" presStyleCnt="0"/>
      <dgm:spPr/>
    </dgm:pt>
    <dgm:pt modelId="{326695FF-E77D-4E03-89C6-A22DD4180A7E}" type="pres">
      <dgm:prSet presAssocID="{5E9A46BB-1B8A-44E7-87CF-D10B779B495F}" presName="node" presStyleLbl="node1" presStyleIdx="1" presStyleCnt="6">
        <dgm:presLayoutVars>
          <dgm:bulletEnabled val="1"/>
        </dgm:presLayoutVars>
      </dgm:prSet>
      <dgm:spPr/>
      <dgm:t>
        <a:bodyPr/>
        <a:lstStyle/>
        <a:p>
          <a:endParaRPr lang="en-US"/>
        </a:p>
      </dgm:t>
    </dgm:pt>
    <dgm:pt modelId="{99DA4846-326E-4AD2-9BD5-12A0A421AA1E}" type="pres">
      <dgm:prSet presAssocID="{CCFE0B7D-FC7E-483D-9C76-5292C9A5F5E4}" presName="sibTrans" presStyleCnt="0"/>
      <dgm:spPr/>
    </dgm:pt>
    <dgm:pt modelId="{751C983D-486D-4586-AC62-FE920E916212}" type="pres">
      <dgm:prSet presAssocID="{13DB790C-5140-4DA7-931D-C54DCD068245}" presName="node" presStyleLbl="node1" presStyleIdx="2" presStyleCnt="6">
        <dgm:presLayoutVars>
          <dgm:bulletEnabled val="1"/>
        </dgm:presLayoutVars>
      </dgm:prSet>
      <dgm:spPr/>
      <dgm:t>
        <a:bodyPr/>
        <a:lstStyle/>
        <a:p>
          <a:endParaRPr lang="en-US"/>
        </a:p>
      </dgm:t>
    </dgm:pt>
    <dgm:pt modelId="{A3D0FA3A-EE8D-47AC-B522-1220E85B4D64}" type="pres">
      <dgm:prSet presAssocID="{304C0DEF-307F-435A-AC15-291CA1E58C91}" presName="sibTrans" presStyleCnt="0"/>
      <dgm:spPr/>
    </dgm:pt>
    <dgm:pt modelId="{209367DF-BC72-4FD6-8C89-679210DF7FD1}" type="pres">
      <dgm:prSet presAssocID="{361ED5F9-2224-44DD-A816-E538308BCFDB}" presName="node" presStyleLbl="node1" presStyleIdx="3" presStyleCnt="6">
        <dgm:presLayoutVars>
          <dgm:bulletEnabled val="1"/>
        </dgm:presLayoutVars>
      </dgm:prSet>
      <dgm:spPr/>
      <dgm:t>
        <a:bodyPr/>
        <a:lstStyle/>
        <a:p>
          <a:endParaRPr lang="en-US"/>
        </a:p>
      </dgm:t>
    </dgm:pt>
    <dgm:pt modelId="{E256B2FE-DF4A-42C4-8A81-080D8D3D2E26}" type="pres">
      <dgm:prSet presAssocID="{E901274A-2AAD-42E7-BB66-990A2555844B}" presName="sibTrans" presStyleCnt="0"/>
      <dgm:spPr/>
    </dgm:pt>
    <dgm:pt modelId="{CF9B6D1A-29AA-4CD1-B06A-19871033213D}" type="pres">
      <dgm:prSet presAssocID="{EC2DB613-F708-4AC8-AA51-89FE1C68DA21}" presName="node" presStyleLbl="node1" presStyleIdx="4" presStyleCnt="6">
        <dgm:presLayoutVars>
          <dgm:bulletEnabled val="1"/>
        </dgm:presLayoutVars>
      </dgm:prSet>
      <dgm:spPr/>
      <dgm:t>
        <a:bodyPr/>
        <a:lstStyle/>
        <a:p>
          <a:endParaRPr lang="en-US"/>
        </a:p>
      </dgm:t>
    </dgm:pt>
    <dgm:pt modelId="{DA7460C8-57DA-4294-8B40-D5DC3C7DD254}" type="pres">
      <dgm:prSet presAssocID="{79FAFF52-8E9B-46FD-B8DF-BEA222F38DBE}" presName="sibTrans" presStyleCnt="0"/>
      <dgm:spPr/>
    </dgm:pt>
    <dgm:pt modelId="{6FFC7D6E-AAEF-4772-A76B-EDBC9F27CD2B}" type="pres">
      <dgm:prSet presAssocID="{88A977E5-EF56-4E53-B8A5-9AB01397A27A}" presName="node" presStyleLbl="node1" presStyleIdx="5" presStyleCnt="6">
        <dgm:presLayoutVars>
          <dgm:bulletEnabled val="1"/>
        </dgm:presLayoutVars>
      </dgm:prSet>
      <dgm:spPr/>
      <dgm:t>
        <a:bodyPr/>
        <a:lstStyle/>
        <a:p>
          <a:endParaRPr lang="en-US"/>
        </a:p>
      </dgm:t>
    </dgm:pt>
  </dgm:ptLst>
  <dgm:cxnLst>
    <dgm:cxn modelId="{C714B23E-3F1C-43B3-8E99-027D10BBC4A4}" type="presOf" srcId="{13DB790C-5140-4DA7-931D-C54DCD068245}" destId="{751C983D-486D-4586-AC62-FE920E916212}" srcOrd="0" destOrd="0" presId="urn:microsoft.com/office/officeart/2005/8/layout/default"/>
    <dgm:cxn modelId="{ADE7F55F-9F71-4B83-ADDB-778C799B4A97}" type="presOf" srcId="{5E9A46BB-1B8A-44E7-87CF-D10B779B495F}" destId="{326695FF-E77D-4E03-89C6-A22DD4180A7E}" srcOrd="0" destOrd="0" presId="urn:microsoft.com/office/officeart/2005/8/layout/default"/>
    <dgm:cxn modelId="{D1513831-24B8-48BA-B5E0-6826B11E1420}" srcId="{7C01F985-A9B9-4AE2-9F49-37D5BDE87613}" destId="{88A977E5-EF56-4E53-B8A5-9AB01397A27A}" srcOrd="5" destOrd="0" parTransId="{0AF3EBDC-97FF-42B6-B216-22427506D327}" sibTransId="{7715EC78-B5FB-4D20-BAD6-A8E3099526FA}"/>
    <dgm:cxn modelId="{1C2251D7-7427-4C1C-BAA9-34463E050B32}" type="presOf" srcId="{EC2DB613-F708-4AC8-AA51-89FE1C68DA21}" destId="{CF9B6D1A-29AA-4CD1-B06A-19871033213D}" srcOrd="0" destOrd="0" presId="urn:microsoft.com/office/officeart/2005/8/layout/default"/>
    <dgm:cxn modelId="{8B627BC8-E987-4562-AC3D-0A364A6450C8}" srcId="{7C01F985-A9B9-4AE2-9F49-37D5BDE87613}" destId="{361ED5F9-2224-44DD-A816-E538308BCFDB}" srcOrd="3" destOrd="0" parTransId="{46DB321B-BE4F-481C-AA3C-0ABA49C488AF}" sibTransId="{E901274A-2AAD-42E7-BB66-990A2555844B}"/>
    <dgm:cxn modelId="{4A589FB8-CB7F-4D96-A93C-8276918C945B}" srcId="{7C01F985-A9B9-4AE2-9F49-37D5BDE87613}" destId="{D2974D30-0CE5-4CBD-9C35-5C02E7E19C3B}" srcOrd="0" destOrd="0" parTransId="{5A2ECB9B-060A-446C-8669-82C5A86CD394}" sibTransId="{2E45474D-47BE-4888-A477-4942DF49753F}"/>
    <dgm:cxn modelId="{C2E51AC0-AB15-4A4B-A705-50556C2E965A}" type="presOf" srcId="{88A977E5-EF56-4E53-B8A5-9AB01397A27A}" destId="{6FFC7D6E-AAEF-4772-A76B-EDBC9F27CD2B}" srcOrd="0" destOrd="0" presId="urn:microsoft.com/office/officeart/2005/8/layout/default"/>
    <dgm:cxn modelId="{7C0514E2-EFE4-4F95-848F-BDB9B7BF40A0}" type="presOf" srcId="{D2974D30-0CE5-4CBD-9C35-5C02E7E19C3B}" destId="{CF11F509-85B0-4E16-9764-DE5BC05664AE}" srcOrd="0" destOrd="0" presId="urn:microsoft.com/office/officeart/2005/8/layout/default"/>
    <dgm:cxn modelId="{91DB29B7-15E4-408D-83A1-B12D7C207D38}" srcId="{7C01F985-A9B9-4AE2-9F49-37D5BDE87613}" destId="{13DB790C-5140-4DA7-931D-C54DCD068245}" srcOrd="2" destOrd="0" parTransId="{3194D7B0-7865-4CB4-A44A-D177D68192AC}" sibTransId="{304C0DEF-307F-435A-AC15-291CA1E58C91}"/>
    <dgm:cxn modelId="{307326CC-0C01-40D7-B465-520939682FC0}" srcId="{7C01F985-A9B9-4AE2-9F49-37D5BDE87613}" destId="{5E9A46BB-1B8A-44E7-87CF-D10B779B495F}" srcOrd="1" destOrd="0" parTransId="{ABAD8D1E-2F3F-47EF-A0CF-D88A9FFA56E6}" sibTransId="{CCFE0B7D-FC7E-483D-9C76-5292C9A5F5E4}"/>
    <dgm:cxn modelId="{4369DC49-699F-4CDA-AE29-DB1AEA12E338}" type="presOf" srcId="{361ED5F9-2224-44DD-A816-E538308BCFDB}" destId="{209367DF-BC72-4FD6-8C89-679210DF7FD1}" srcOrd="0" destOrd="0" presId="urn:microsoft.com/office/officeart/2005/8/layout/default"/>
    <dgm:cxn modelId="{8337224A-733D-4FC6-8937-C5E0356E96DE}" type="presOf" srcId="{7C01F985-A9B9-4AE2-9F49-37D5BDE87613}" destId="{DABA4354-A60F-479A-AC85-2CE2F280E7FD}" srcOrd="0" destOrd="0" presId="urn:microsoft.com/office/officeart/2005/8/layout/default"/>
    <dgm:cxn modelId="{721A24EA-59AC-4A38-A7C5-0AB3D8105921}" srcId="{7C01F985-A9B9-4AE2-9F49-37D5BDE87613}" destId="{EC2DB613-F708-4AC8-AA51-89FE1C68DA21}" srcOrd="4" destOrd="0" parTransId="{952DB38D-F94A-41FD-904F-B88E321D9882}" sibTransId="{79FAFF52-8E9B-46FD-B8DF-BEA222F38DBE}"/>
    <dgm:cxn modelId="{44E27A4D-3C75-4F3B-8655-3AB5329A3680}" type="presParOf" srcId="{DABA4354-A60F-479A-AC85-2CE2F280E7FD}" destId="{CF11F509-85B0-4E16-9764-DE5BC05664AE}" srcOrd="0" destOrd="0" presId="urn:microsoft.com/office/officeart/2005/8/layout/default"/>
    <dgm:cxn modelId="{44E68BBD-2F26-4150-8B73-7F40A19D8CFB}" type="presParOf" srcId="{DABA4354-A60F-479A-AC85-2CE2F280E7FD}" destId="{1860B088-D19E-48C9-8EF9-4A1AB0F7C481}" srcOrd="1" destOrd="0" presId="urn:microsoft.com/office/officeart/2005/8/layout/default"/>
    <dgm:cxn modelId="{9A542152-88DB-45D7-A636-2C33BA92BB19}" type="presParOf" srcId="{DABA4354-A60F-479A-AC85-2CE2F280E7FD}" destId="{326695FF-E77D-4E03-89C6-A22DD4180A7E}" srcOrd="2" destOrd="0" presId="urn:microsoft.com/office/officeart/2005/8/layout/default"/>
    <dgm:cxn modelId="{513852D8-C6BD-4019-AE0A-1D64121F81AA}" type="presParOf" srcId="{DABA4354-A60F-479A-AC85-2CE2F280E7FD}" destId="{99DA4846-326E-4AD2-9BD5-12A0A421AA1E}" srcOrd="3" destOrd="0" presId="urn:microsoft.com/office/officeart/2005/8/layout/default"/>
    <dgm:cxn modelId="{72232E2C-C896-4470-BD4C-78158C0C331F}" type="presParOf" srcId="{DABA4354-A60F-479A-AC85-2CE2F280E7FD}" destId="{751C983D-486D-4586-AC62-FE920E916212}" srcOrd="4" destOrd="0" presId="urn:microsoft.com/office/officeart/2005/8/layout/default"/>
    <dgm:cxn modelId="{4130F79E-9403-443F-87CC-AC08CA946529}" type="presParOf" srcId="{DABA4354-A60F-479A-AC85-2CE2F280E7FD}" destId="{A3D0FA3A-EE8D-47AC-B522-1220E85B4D64}" srcOrd="5" destOrd="0" presId="urn:microsoft.com/office/officeart/2005/8/layout/default"/>
    <dgm:cxn modelId="{8576B07C-268E-4EF3-B8A0-B50FFC0BF337}" type="presParOf" srcId="{DABA4354-A60F-479A-AC85-2CE2F280E7FD}" destId="{209367DF-BC72-4FD6-8C89-679210DF7FD1}" srcOrd="6" destOrd="0" presId="urn:microsoft.com/office/officeart/2005/8/layout/default"/>
    <dgm:cxn modelId="{1D9D1466-AD23-4955-BE7B-74939CE0ABF2}" type="presParOf" srcId="{DABA4354-A60F-479A-AC85-2CE2F280E7FD}" destId="{E256B2FE-DF4A-42C4-8A81-080D8D3D2E26}" srcOrd="7" destOrd="0" presId="urn:microsoft.com/office/officeart/2005/8/layout/default"/>
    <dgm:cxn modelId="{E9AC7F60-4038-4004-89C9-0BD84D883880}" type="presParOf" srcId="{DABA4354-A60F-479A-AC85-2CE2F280E7FD}" destId="{CF9B6D1A-29AA-4CD1-B06A-19871033213D}" srcOrd="8" destOrd="0" presId="urn:microsoft.com/office/officeart/2005/8/layout/default"/>
    <dgm:cxn modelId="{2A2D248E-4E92-43BD-905C-400D62903EB6}" type="presParOf" srcId="{DABA4354-A60F-479A-AC85-2CE2F280E7FD}" destId="{DA7460C8-57DA-4294-8B40-D5DC3C7DD254}" srcOrd="9" destOrd="0" presId="urn:microsoft.com/office/officeart/2005/8/layout/default"/>
    <dgm:cxn modelId="{CDB71710-442B-4C1C-A681-2A249BAED618}" type="presParOf" srcId="{DABA4354-A60F-479A-AC85-2CE2F280E7FD}" destId="{6FFC7D6E-AAEF-4772-A76B-EDBC9F27CD2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D18E-FEDF-440A-9A95-9259034597B9}"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D0878141-4632-4D3C-B5CE-71CD140A5125}">
      <dgm:prSet/>
      <dgm:spPr/>
      <dgm:t>
        <a:bodyPr/>
        <a:lstStyle/>
        <a:p>
          <a:r>
            <a:rPr lang="en-US"/>
            <a:t>“Aging is not ‘lost youth’ but a new stage of opportunity and strength.”</a:t>
          </a:r>
        </a:p>
      </dgm:t>
    </dgm:pt>
    <dgm:pt modelId="{24601D06-7011-451F-8591-3E8AA1A5B91A}" type="parTrans" cxnId="{E760C3FB-0F25-4530-A578-E9D4EDC33B95}">
      <dgm:prSet/>
      <dgm:spPr/>
      <dgm:t>
        <a:bodyPr/>
        <a:lstStyle/>
        <a:p>
          <a:endParaRPr lang="en-US"/>
        </a:p>
      </dgm:t>
    </dgm:pt>
    <dgm:pt modelId="{EFE9D314-C3FA-43C2-BD8B-19CF665163AA}" type="sibTrans" cxnId="{E760C3FB-0F25-4530-A578-E9D4EDC33B95}">
      <dgm:prSet/>
      <dgm:spPr/>
      <dgm:t>
        <a:bodyPr/>
        <a:lstStyle/>
        <a:p>
          <a:endParaRPr lang="en-US"/>
        </a:p>
      </dgm:t>
    </dgm:pt>
    <dgm:pt modelId="{C213EA5F-B2C9-48FB-B9AD-E53E8140DF7C}">
      <dgm:prSet/>
      <dgm:spPr/>
      <dgm:t>
        <a:bodyPr/>
        <a:lstStyle/>
        <a:p>
          <a:r>
            <a:rPr lang="en-US"/>
            <a:t>“Men are not the enemy, but the fellow victims. The real enemy is women’s denigration of themselves.”</a:t>
          </a:r>
        </a:p>
      </dgm:t>
    </dgm:pt>
    <dgm:pt modelId="{CA2B94A4-A48A-4450-9777-EFBC8511EFBD}" type="parTrans" cxnId="{0589FDD3-463F-44B0-91F6-18B484D001EB}">
      <dgm:prSet/>
      <dgm:spPr/>
      <dgm:t>
        <a:bodyPr/>
        <a:lstStyle/>
        <a:p>
          <a:endParaRPr lang="en-US"/>
        </a:p>
      </dgm:t>
    </dgm:pt>
    <dgm:pt modelId="{B72A9D7C-7773-4695-B0A5-0837A606CBB5}" type="sibTrans" cxnId="{0589FDD3-463F-44B0-91F6-18B484D001EB}">
      <dgm:prSet/>
      <dgm:spPr/>
      <dgm:t>
        <a:bodyPr/>
        <a:lstStyle/>
        <a:p>
          <a:endParaRPr lang="en-US"/>
        </a:p>
      </dgm:t>
    </dgm:pt>
    <dgm:pt modelId="{848CA7EE-A7AE-455F-A0D8-6C7740D749DD}">
      <dgm:prSet/>
      <dgm:spPr/>
      <dgm:t>
        <a:bodyPr/>
        <a:lstStyle/>
        <a:p>
          <a:r>
            <a:rPr lang="en-US"/>
            <a:t>“In almost every professional field, in business, arts and sciences, women are still treated as second class citizens. It would be a great service to tell girls not to be quiet and hope It will go away but fight it. She should not ‘adjust’ to prejudice and discrimination.”</a:t>
          </a:r>
        </a:p>
      </dgm:t>
    </dgm:pt>
    <dgm:pt modelId="{4D81BADE-6378-416E-B98D-190A04699AFB}" type="parTrans" cxnId="{3A32E621-E253-4E97-B4A4-FA77012F5649}">
      <dgm:prSet/>
      <dgm:spPr/>
      <dgm:t>
        <a:bodyPr/>
        <a:lstStyle/>
        <a:p>
          <a:endParaRPr lang="en-US"/>
        </a:p>
      </dgm:t>
    </dgm:pt>
    <dgm:pt modelId="{C7E2E7B3-CC76-4972-BF3E-FAAE968BA13E}" type="sibTrans" cxnId="{3A32E621-E253-4E97-B4A4-FA77012F5649}">
      <dgm:prSet/>
      <dgm:spPr/>
      <dgm:t>
        <a:bodyPr/>
        <a:lstStyle/>
        <a:p>
          <a:endParaRPr lang="en-US"/>
        </a:p>
      </dgm:t>
    </dgm:pt>
    <dgm:pt modelId="{A81A01C5-9F55-442E-A752-2BA114B6FCBB}">
      <dgm:prSet/>
      <dgm:spPr/>
      <dgm:t>
        <a:bodyPr/>
        <a:lstStyle/>
        <a:p>
          <a:r>
            <a:rPr lang="en-US"/>
            <a:t>“You can have it all, just not all at the same time.”</a:t>
          </a:r>
        </a:p>
      </dgm:t>
    </dgm:pt>
    <dgm:pt modelId="{41623701-D3AF-41B4-9473-4569D3001166}" type="parTrans" cxnId="{7AFCE77B-E510-41C1-9525-1AF36B876A60}">
      <dgm:prSet/>
      <dgm:spPr/>
      <dgm:t>
        <a:bodyPr/>
        <a:lstStyle/>
        <a:p>
          <a:endParaRPr lang="en-US"/>
        </a:p>
      </dgm:t>
    </dgm:pt>
    <dgm:pt modelId="{701556FC-BE62-453E-BA73-04C35EC80787}" type="sibTrans" cxnId="{7AFCE77B-E510-41C1-9525-1AF36B876A60}">
      <dgm:prSet/>
      <dgm:spPr/>
      <dgm:t>
        <a:bodyPr/>
        <a:lstStyle/>
        <a:p>
          <a:endParaRPr lang="en-US"/>
        </a:p>
      </dgm:t>
    </dgm:pt>
    <dgm:pt modelId="{406B041F-DD28-4FD2-96F8-E63775F634EC}">
      <dgm:prSet/>
      <dgm:spPr/>
      <dgm:t>
        <a:bodyPr/>
        <a:lstStyle/>
        <a:p>
          <a:r>
            <a:rPr lang="en-US"/>
            <a:t>“The feminist revolution had to be fought because women quite simply were stopped at a state of evolution far short of their human capacity.”</a:t>
          </a:r>
        </a:p>
      </dgm:t>
    </dgm:pt>
    <dgm:pt modelId="{96C3322B-B65A-44E4-B31E-A4AEDBFD1496}" type="parTrans" cxnId="{9B9D2AC8-1D51-476E-8EFF-02CDE9051187}">
      <dgm:prSet/>
      <dgm:spPr/>
      <dgm:t>
        <a:bodyPr/>
        <a:lstStyle/>
        <a:p>
          <a:endParaRPr lang="en-US"/>
        </a:p>
      </dgm:t>
    </dgm:pt>
    <dgm:pt modelId="{935C3F24-6D81-47EC-83DA-035A3A211B94}" type="sibTrans" cxnId="{9B9D2AC8-1D51-476E-8EFF-02CDE9051187}">
      <dgm:prSet/>
      <dgm:spPr/>
      <dgm:t>
        <a:bodyPr/>
        <a:lstStyle/>
        <a:p>
          <a:endParaRPr lang="en-US"/>
        </a:p>
      </dgm:t>
    </dgm:pt>
    <dgm:pt modelId="{29CAB0E1-350A-478E-908F-711BB7557B70}">
      <dgm:prSet/>
      <dgm:spPr/>
      <dgm:t>
        <a:bodyPr/>
        <a:lstStyle/>
        <a:p>
          <a:r>
            <a:rPr lang="en-US"/>
            <a:t>“Who knows what women can be when they are finally free to be themselves.”</a:t>
          </a:r>
        </a:p>
      </dgm:t>
    </dgm:pt>
    <dgm:pt modelId="{78753A43-F633-45D0-A96F-0284D186EAFE}" type="parTrans" cxnId="{244BCFD8-9C21-432B-98DC-CB6B3135BB6D}">
      <dgm:prSet/>
      <dgm:spPr/>
      <dgm:t>
        <a:bodyPr/>
        <a:lstStyle/>
        <a:p>
          <a:endParaRPr lang="en-US"/>
        </a:p>
      </dgm:t>
    </dgm:pt>
    <dgm:pt modelId="{1D6AD3A8-9FD0-41D9-BDA5-D2AAD5FE1A06}" type="sibTrans" cxnId="{244BCFD8-9C21-432B-98DC-CB6B3135BB6D}">
      <dgm:prSet/>
      <dgm:spPr/>
      <dgm:t>
        <a:bodyPr/>
        <a:lstStyle/>
        <a:p>
          <a:endParaRPr lang="en-US"/>
        </a:p>
      </dgm:t>
    </dgm:pt>
    <dgm:pt modelId="{65160F83-77F7-443D-BDCA-EFEE7A9FF36C}" type="pres">
      <dgm:prSet presAssocID="{00C1D18E-FEDF-440A-9A95-9259034597B9}" presName="diagram" presStyleCnt="0">
        <dgm:presLayoutVars>
          <dgm:dir/>
          <dgm:resizeHandles val="exact"/>
        </dgm:presLayoutVars>
      </dgm:prSet>
      <dgm:spPr/>
      <dgm:t>
        <a:bodyPr/>
        <a:lstStyle/>
        <a:p>
          <a:endParaRPr lang="en-US"/>
        </a:p>
      </dgm:t>
    </dgm:pt>
    <dgm:pt modelId="{B0C6BE29-B1A8-44F6-9D78-5098D12F6DFB}" type="pres">
      <dgm:prSet presAssocID="{D0878141-4632-4D3C-B5CE-71CD140A5125}" presName="node" presStyleLbl="node1" presStyleIdx="0" presStyleCnt="6">
        <dgm:presLayoutVars>
          <dgm:bulletEnabled val="1"/>
        </dgm:presLayoutVars>
      </dgm:prSet>
      <dgm:spPr/>
      <dgm:t>
        <a:bodyPr/>
        <a:lstStyle/>
        <a:p>
          <a:endParaRPr lang="en-US"/>
        </a:p>
      </dgm:t>
    </dgm:pt>
    <dgm:pt modelId="{7032DA06-44B4-4BE5-B0C4-8E034E1BFF7F}" type="pres">
      <dgm:prSet presAssocID="{EFE9D314-C3FA-43C2-BD8B-19CF665163AA}" presName="sibTrans" presStyleCnt="0"/>
      <dgm:spPr/>
    </dgm:pt>
    <dgm:pt modelId="{574CD5D4-8D0F-4590-80A8-24AD0C5E2D69}" type="pres">
      <dgm:prSet presAssocID="{C213EA5F-B2C9-48FB-B9AD-E53E8140DF7C}" presName="node" presStyleLbl="node1" presStyleIdx="1" presStyleCnt="6">
        <dgm:presLayoutVars>
          <dgm:bulletEnabled val="1"/>
        </dgm:presLayoutVars>
      </dgm:prSet>
      <dgm:spPr/>
      <dgm:t>
        <a:bodyPr/>
        <a:lstStyle/>
        <a:p>
          <a:endParaRPr lang="en-US"/>
        </a:p>
      </dgm:t>
    </dgm:pt>
    <dgm:pt modelId="{05929FEC-048F-4B9B-8D4A-A41A7C75B9A3}" type="pres">
      <dgm:prSet presAssocID="{B72A9D7C-7773-4695-B0A5-0837A606CBB5}" presName="sibTrans" presStyleCnt="0"/>
      <dgm:spPr/>
    </dgm:pt>
    <dgm:pt modelId="{305A5EE6-3D67-4196-9C5B-3EC94DB1DEDF}" type="pres">
      <dgm:prSet presAssocID="{848CA7EE-A7AE-455F-A0D8-6C7740D749DD}" presName="node" presStyleLbl="node1" presStyleIdx="2" presStyleCnt="6">
        <dgm:presLayoutVars>
          <dgm:bulletEnabled val="1"/>
        </dgm:presLayoutVars>
      </dgm:prSet>
      <dgm:spPr/>
      <dgm:t>
        <a:bodyPr/>
        <a:lstStyle/>
        <a:p>
          <a:endParaRPr lang="en-US"/>
        </a:p>
      </dgm:t>
    </dgm:pt>
    <dgm:pt modelId="{77894CD2-3866-4B9A-8B42-437103A555B7}" type="pres">
      <dgm:prSet presAssocID="{C7E2E7B3-CC76-4972-BF3E-FAAE968BA13E}" presName="sibTrans" presStyleCnt="0"/>
      <dgm:spPr/>
    </dgm:pt>
    <dgm:pt modelId="{5DBF52CB-76D5-45EA-B1A9-048463694EB4}" type="pres">
      <dgm:prSet presAssocID="{A81A01C5-9F55-442E-A752-2BA114B6FCBB}" presName="node" presStyleLbl="node1" presStyleIdx="3" presStyleCnt="6">
        <dgm:presLayoutVars>
          <dgm:bulletEnabled val="1"/>
        </dgm:presLayoutVars>
      </dgm:prSet>
      <dgm:spPr/>
      <dgm:t>
        <a:bodyPr/>
        <a:lstStyle/>
        <a:p>
          <a:endParaRPr lang="en-US"/>
        </a:p>
      </dgm:t>
    </dgm:pt>
    <dgm:pt modelId="{56DCDE07-A287-4E15-AC3B-6E08F098F9D1}" type="pres">
      <dgm:prSet presAssocID="{701556FC-BE62-453E-BA73-04C35EC80787}" presName="sibTrans" presStyleCnt="0"/>
      <dgm:spPr/>
    </dgm:pt>
    <dgm:pt modelId="{27480F7C-5E1E-4FC0-8C3B-DAAD3C838E95}" type="pres">
      <dgm:prSet presAssocID="{406B041F-DD28-4FD2-96F8-E63775F634EC}" presName="node" presStyleLbl="node1" presStyleIdx="4" presStyleCnt="6">
        <dgm:presLayoutVars>
          <dgm:bulletEnabled val="1"/>
        </dgm:presLayoutVars>
      </dgm:prSet>
      <dgm:spPr/>
      <dgm:t>
        <a:bodyPr/>
        <a:lstStyle/>
        <a:p>
          <a:endParaRPr lang="en-US"/>
        </a:p>
      </dgm:t>
    </dgm:pt>
    <dgm:pt modelId="{1787193D-B56B-4664-861A-0EE183FBD5D8}" type="pres">
      <dgm:prSet presAssocID="{935C3F24-6D81-47EC-83DA-035A3A211B94}" presName="sibTrans" presStyleCnt="0"/>
      <dgm:spPr/>
    </dgm:pt>
    <dgm:pt modelId="{4AE885E2-BA9D-4759-97B7-A2D887C8866E}" type="pres">
      <dgm:prSet presAssocID="{29CAB0E1-350A-478E-908F-711BB7557B70}" presName="node" presStyleLbl="node1" presStyleIdx="5" presStyleCnt="6">
        <dgm:presLayoutVars>
          <dgm:bulletEnabled val="1"/>
        </dgm:presLayoutVars>
      </dgm:prSet>
      <dgm:spPr/>
      <dgm:t>
        <a:bodyPr/>
        <a:lstStyle/>
        <a:p>
          <a:endParaRPr lang="en-US"/>
        </a:p>
      </dgm:t>
    </dgm:pt>
  </dgm:ptLst>
  <dgm:cxnLst>
    <dgm:cxn modelId="{3E0ACA89-A1B5-4A60-9D47-FC44F08FBEC7}" type="presOf" srcId="{848CA7EE-A7AE-455F-A0D8-6C7740D749DD}" destId="{305A5EE6-3D67-4196-9C5B-3EC94DB1DEDF}" srcOrd="0" destOrd="0" presId="urn:microsoft.com/office/officeart/2005/8/layout/default"/>
    <dgm:cxn modelId="{402B9A0C-2D12-4FE4-B6BE-09C69521638A}" type="presOf" srcId="{29CAB0E1-350A-478E-908F-711BB7557B70}" destId="{4AE885E2-BA9D-4759-97B7-A2D887C8866E}" srcOrd="0" destOrd="0" presId="urn:microsoft.com/office/officeart/2005/8/layout/default"/>
    <dgm:cxn modelId="{CB1533EA-15A8-43AD-9673-314C3C2125FC}" type="presOf" srcId="{C213EA5F-B2C9-48FB-B9AD-E53E8140DF7C}" destId="{574CD5D4-8D0F-4590-80A8-24AD0C5E2D69}" srcOrd="0" destOrd="0" presId="urn:microsoft.com/office/officeart/2005/8/layout/default"/>
    <dgm:cxn modelId="{1396A4EE-7D7B-4B9B-AF33-A1B161D06E73}" type="presOf" srcId="{A81A01C5-9F55-442E-A752-2BA114B6FCBB}" destId="{5DBF52CB-76D5-45EA-B1A9-048463694EB4}" srcOrd="0" destOrd="0" presId="urn:microsoft.com/office/officeart/2005/8/layout/default"/>
    <dgm:cxn modelId="{FBE62AC9-4D13-468B-B4B7-478E82000E2A}" type="presOf" srcId="{406B041F-DD28-4FD2-96F8-E63775F634EC}" destId="{27480F7C-5E1E-4FC0-8C3B-DAAD3C838E95}" srcOrd="0" destOrd="0" presId="urn:microsoft.com/office/officeart/2005/8/layout/default"/>
    <dgm:cxn modelId="{9B9D2AC8-1D51-476E-8EFF-02CDE9051187}" srcId="{00C1D18E-FEDF-440A-9A95-9259034597B9}" destId="{406B041F-DD28-4FD2-96F8-E63775F634EC}" srcOrd="4" destOrd="0" parTransId="{96C3322B-B65A-44E4-B31E-A4AEDBFD1496}" sibTransId="{935C3F24-6D81-47EC-83DA-035A3A211B94}"/>
    <dgm:cxn modelId="{F8708B74-E4D6-4971-8607-CBCC2462EEDA}" type="presOf" srcId="{00C1D18E-FEDF-440A-9A95-9259034597B9}" destId="{65160F83-77F7-443D-BDCA-EFEE7A9FF36C}" srcOrd="0" destOrd="0" presId="urn:microsoft.com/office/officeart/2005/8/layout/default"/>
    <dgm:cxn modelId="{07A80597-BA39-49A2-9EA0-30E395707DFE}" type="presOf" srcId="{D0878141-4632-4D3C-B5CE-71CD140A5125}" destId="{B0C6BE29-B1A8-44F6-9D78-5098D12F6DFB}" srcOrd="0" destOrd="0" presId="urn:microsoft.com/office/officeart/2005/8/layout/default"/>
    <dgm:cxn modelId="{244BCFD8-9C21-432B-98DC-CB6B3135BB6D}" srcId="{00C1D18E-FEDF-440A-9A95-9259034597B9}" destId="{29CAB0E1-350A-478E-908F-711BB7557B70}" srcOrd="5" destOrd="0" parTransId="{78753A43-F633-45D0-A96F-0284D186EAFE}" sibTransId="{1D6AD3A8-9FD0-41D9-BDA5-D2AAD5FE1A06}"/>
    <dgm:cxn modelId="{E760C3FB-0F25-4530-A578-E9D4EDC33B95}" srcId="{00C1D18E-FEDF-440A-9A95-9259034597B9}" destId="{D0878141-4632-4D3C-B5CE-71CD140A5125}" srcOrd="0" destOrd="0" parTransId="{24601D06-7011-451F-8591-3E8AA1A5B91A}" sibTransId="{EFE9D314-C3FA-43C2-BD8B-19CF665163AA}"/>
    <dgm:cxn modelId="{7AFCE77B-E510-41C1-9525-1AF36B876A60}" srcId="{00C1D18E-FEDF-440A-9A95-9259034597B9}" destId="{A81A01C5-9F55-442E-A752-2BA114B6FCBB}" srcOrd="3" destOrd="0" parTransId="{41623701-D3AF-41B4-9473-4569D3001166}" sibTransId="{701556FC-BE62-453E-BA73-04C35EC80787}"/>
    <dgm:cxn modelId="{3A32E621-E253-4E97-B4A4-FA77012F5649}" srcId="{00C1D18E-FEDF-440A-9A95-9259034597B9}" destId="{848CA7EE-A7AE-455F-A0D8-6C7740D749DD}" srcOrd="2" destOrd="0" parTransId="{4D81BADE-6378-416E-B98D-190A04699AFB}" sibTransId="{C7E2E7B3-CC76-4972-BF3E-FAAE968BA13E}"/>
    <dgm:cxn modelId="{0589FDD3-463F-44B0-91F6-18B484D001EB}" srcId="{00C1D18E-FEDF-440A-9A95-9259034597B9}" destId="{C213EA5F-B2C9-48FB-B9AD-E53E8140DF7C}" srcOrd="1" destOrd="0" parTransId="{CA2B94A4-A48A-4450-9777-EFBC8511EFBD}" sibTransId="{B72A9D7C-7773-4695-B0A5-0837A606CBB5}"/>
    <dgm:cxn modelId="{C393D65C-4374-428F-B77C-8CAC38326929}" type="presParOf" srcId="{65160F83-77F7-443D-BDCA-EFEE7A9FF36C}" destId="{B0C6BE29-B1A8-44F6-9D78-5098D12F6DFB}" srcOrd="0" destOrd="0" presId="urn:microsoft.com/office/officeart/2005/8/layout/default"/>
    <dgm:cxn modelId="{5736DBB2-AC6C-4EB2-B7D1-244F419B4033}" type="presParOf" srcId="{65160F83-77F7-443D-BDCA-EFEE7A9FF36C}" destId="{7032DA06-44B4-4BE5-B0C4-8E034E1BFF7F}" srcOrd="1" destOrd="0" presId="urn:microsoft.com/office/officeart/2005/8/layout/default"/>
    <dgm:cxn modelId="{8BA018B8-69B2-4BD1-A471-F10AC2AE909A}" type="presParOf" srcId="{65160F83-77F7-443D-BDCA-EFEE7A9FF36C}" destId="{574CD5D4-8D0F-4590-80A8-24AD0C5E2D69}" srcOrd="2" destOrd="0" presId="urn:microsoft.com/office/officeart/2005/8/layout/default"/>
    <dgm:cxn modelId="{F0BB104E-89B8-48E8-BF8D-FE87176CEE8F}" type="presParOf" srcId="{65160F83-77F7-443D-BDCA-EFEE7A9FF36C}" destId="{05929FEC-048F-4B9B-8D4A-A41A7C75B9A3}" srcOrd="3" destOrd="0" presId="urn:microsoft.com/office/officeart/2005/8/layout/default"/>
    <dgm:cxn modelId="{C97D9E07-34C1-4A50-98CC-7A2978BF7F68}" type="presParOf" srcId="{65160F83-77F7-443D-BDCA-EFEE7A9FF36C}" destId="{305A5EE6-3D67-4196-9C5B-3EC94DB1DEDF}" srcOrd="4" destOrd="0" presId="urn:microsoft.com/office/officeart/2005/8/layout/default"/>
    <dgm:cxn modelId="{86DA057F-D1DF-4758-968E-D35C76491A3F}" type="presParOf" srcId="{65160F83-77F7-443D-BDCA-EFEE7A9FF36C}" destId="{77894CD2-3866-4B9A-8B42-437103A555B7}" srcOrd="5" destOrd="0" presId="urn:microsoft.com/office/officeart/2005/8/layout/default"/>
    <dgm:cxn modelId="{96D61E8B-9E6C-403F-B2FC-7A3587C116DD}" type="presParOf" srcId="{65160F83-77F7-443D-BDCA-EFEE7A9FF36C}" destId="{5DBF52CB-76D5-45EA-B1A9-048463694EB4}" srcOrd="6" destOrd="0" presId="urn:microsoft.com/office/officeart/2005/8/layout/default"/>
    <dgm:cxn modelId="{2D76FCC7-38E8-4B7B-B4F5-024330C5794E}" type="presParOf" srcId="{65160F83-77F7-443D-BDCA-EFEE7A9FF36C}" destId="{56DCDE07-A287-4E15-AC3B-6E08F098F9D1}" srcOrd="7" destOrd="0" presId="urn:microsoft.com/office/officeart/2005/8/layout/default"/>
    <dgm:cxn modelId="{5F23FE5F-7420-478E-A760-B46AA2C10730}" type="presParOf" srcId="{65160F83-77F7-443D-BDCA-EFEE7A9FF36C}" destId="{27480F7C-5E1E-4FC0-8C3B-DAAD3C838E95}" srcOrd="8" destOrd="0" presId="urn:microsoft.com/office/officeart/2005/8/layout/default"/>
    <dgm:cxn modelId="{A1904882-5841-442F-97DC-3332060376B7}" type="presParOf" srcId="{65160F83-77F7-443D-BDCA-EFEE7A9FF36C}" destId="{1787193D-B56B-4664-861A-0EE183FBD5D8}" srcOrd="9" destOrd="0" presId="urn:microsoft.com/office/officeart/2005/8/layout/default"/>
    <dgm:cxn modelId="{DC936BFF-0C75-44C1-8D93-57042E7C304C}" type="presParOf" srcId="{65160F83-77F7-443D-BDCA-EFEE7A9FF36C}" destId="{4AE885E2-BA9D-4759-97B7-A2D887C8866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80C53-1850-4EEE-B096-A82206164B9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F9AAABE-2264-48B3-94EB-8EA9B12F00B5}">
      <dgm:prSet custT="1"/>
      <dgm:spPr/>
      <dgm:t>
        <a:bodyPr/>
        <a:lstStyle/>
        <a:p>
          <a:r>
            <a:rPr lang="en-US" sz="1600" dirty="0"/>
            <a:t>19</a:t>
          </a:r>
          <a:r>
            <a:rPr lang="en-US" sz="1600" baseline="30000" dirty="0"/>
            <a:t>th</a:t>
          </a:r>
          <a:r>
            <a:rPr lang="en-US" sz="1600" dirty="0"/>
            <a:t> Amendment to the U.S. Constitution- grants women right to </a:t>
          </a:r>
          <a:r>
            <a:rPr lang="en-US" sz="1600" dirty="0" smtClean="0"/>
            <a:t>vote</a:t>
          </a:r>
          <a:endParaRPr lang="en-US" sz="1100" dirty="0"/>
        </a:p>
        <a:p>
          <a:endParaRPr lang="en-US" sz="1100" dirty="0"/>
        </a:p>
        <a:p>
          <a:r>
            <a:rPr lang="en-US" sz="1100" dirty="0"/>
            <a:t>https://www.history.com/topics/womens-history/19th-amendment-1</a:t>
          </a:r>
        </a:p>
      </dgm:t>
    </dgm:pt>
    <dgm:pt modelId="{757E5425-D65E-4852-8E97-C7F1A95C93D8}" type="parTrans" cxnId="{F7E29C2D-CDE3-4706-985A-97CF438C4639}">
      <dgm:prSet/>
      <dgm:spPr/>
      <dgm:t>
        <a:bodyPr/>
        <a:lstStyle/>
        <a:p>
          <a:endParaRPr lang="en-US"/>
        </a:p>
      </dgm:t>
    </dgm:pt>
    <dgm:pt modelId="{63757393-75C6-4984-A09B-D35009FE197D}" type="sibTrans" cxnId="{F7E29C2D-CDE3-4706-985A-97CF438C4639}">
      <dgm:prSet/>
      <dgm:spPr/>
      <dgm:t>
        <a:bodyPr/>
        <a:lstStyle/>
        <a:p>
          <a:endParaRPr lang="en-US"/>
        </a:p>
      </dgm:t>
    </dgm:pt>
    <dgm:pt modelId="{1204D5AF-31B1-43B3-BB50-98BCBF401932}">
      <dgm:prSet custT="1"/>
      <dgm:spPr/>
      <dgm:t>
        <a:bodyPr/>
        <a:lstStyle/>
        <a:p>
          <a:r>
            <a:rPr lang="en-US" sz="1600" dirty="0"/>
            <a:t>Equal Rights Amendment to U.S. </a:t>
          </a:r>
          <a:r>
            <a:rPr lang="en-US" sz="1600" dirty="0" smtClean="0"/>
            <a:t>Constitution</a:t>
          </a:r>
          <a:endParaRPr lang="en-US" sz="1200" dirty="0"/>
        </a:p>
        <a:p>
          <a:endParaRPr lang="en-US" sz="1200" dirty="0"/>
        </a:p>
        <a:p>
          <a:r>
            <a:rPr lang="en-US" sz="1200" dirty="0"/>
            <a:t>https://en.wikipedia.org/wiki/Equal_Rights_Amendment</a:t>
          </a:r>
        </a:p>
      </dgm:t>
    </dgm:pt>
    <dgm:pt modelId="{6B1A4678-57EB-4C71-A4D0-AC065DD47D8C}" type="parTrans" cxnId="{F6EC0157-8F79-4BB3-BE21-200188463CEE}">
      <dgm:prSet/>
      <dgm:spPr/>
      <dgm:t>
        <a:bodyPr/>
        <a:lstStyle/>
        <a:p>
          <a:endParaRPr lang="en-US"/>
        </a:p>
      </dgm:t>
    </dgm:pt>
    <dgm:pt modelId="{D97F2E4E-BD35-4319-B594-44749A06FC0E}" type="sibTrans" cxnId="{F6EC0157-8F79-4BB3-BE21-200188463CEE}">
      <dgm:prSet/>
      <dgm:spPr/>
      <dgm:t>
        <a:bodyPr/>
        <a:lstStyle/>
        <a:p>
          <a:endParaRPr lang="en-US"/>
        </a:p>
      </dgm:t>
    </dgm:pt>
    <dgm:pt modelId="{CD3938F3-5995-4C6A-9CAA-9E1E1FC22A21}">
      <dgm:prSet custT="1"/>
      <dgm:spPr/>
      <dgm:t>
        <a:bodyPr/>
        <a:lstStyle/>
        <a:p>
          <a:r>
            <a:rPr lang="en-US" sz="2000" dirty="0"/>
            <a:t>National Organization for Women</a:t>
          </a:r>
        </a:p>
      </dgm:t>
    </dgm:pt>
    <dgm:pt modelId="{8B7064C8-318E-4772-BC65-492AFC7D8D23}" type="parTrans" cxnId="{E64435D6-71AB-42B9-81C0-1BD5F45EC7C3}">
      <dgm:prSet/>
      <dgm:spPr/>
      <dgm:t>
        <a:bodyPr/>
        <a:lstStyle/>
        <a:p>
          <a:endParaRPr lang="en-US"/>
        </a:p>
      </dgm:t>
    </dgm:pt>
    <dgm:pt modelId="{2764834D-DAF7-4550-95E5-79F00D734AE6}" type="sibTrans" cxnId="{E64435D6-71AB-42B9-81C0-1BD5F45EC7C3}">
      <dgm:prSet/>
      <dgm:spPr/>
      <dgm:t>
        <a:bodyPr/>
        <a:lstStyle/>
        <a:p>
          <a:endParaRPr lang="en-US"/>
        </a:p>
      </dgm:t>
    </dgm:pt>
    <dgm:pt modelId="{15DDF598-E79C-48B6-A883-C791A4898339}">
      <dgm:prSet custT="1"/>
      <dgm:spPr/>
      <dgm:t>
        <a:bodyPr/>
        <a:lstStyle/>
        <a:p>
          <a:r>
            <a:rPr lang="en-US" sz="2000" dirty="0"/>
            <a:t>Women’s Strike for Equality </a:t>
          </a:r>
          <a:r>
            <a:rPr lang="en-US" sz="2000" dirty="0" smtClean="0"/>
            <a:t>1970</a:t>
          </a:r>
          <a:endParaRPr lang="en-US" sz="1200" dirty="0"/>
        </a:p>
        <a:p>
          <a:endParaRPr lang="en-US" sz="1200" dirty="0"/>
        </a:p>
        <a:p>
          <a:r>
            <a:rPr lang="en-US" sz="1200" dirty="0"/>
            <a:t>https://time.com/4008060/women-strike-equality-1970/</a:t>
          </a:r>
        </a:p>
      </dgm:t>
    </dgm:pt>
    <dgm:pt modelId="{C8C62BC7-556B-4068-A43D-0D312BD6EA12}" type="parTrans" cxnId="{252227CD-6307-4882-B899-6087DA7172F4}">
      <dgm:prSet/>
      <dgm:spPr/>
      <dgm:t>
        <a:bodyPr/>
        <a:lstStyle/>
        <a:p>
          <a:endParaRPr lang="en-US"/>
        </a:p>
      </dgm:t>
    </dgm:pt>
    <dgm:pt modelId="{D6C288A3-CDAD-4A1D-A3D3-688A5A4E28FC}" type="sibTrans" cxnId="{252227CD-6307-4882-B899-6087DA7172F4}">
      <dgm:prSet/>
      <dgm:spPr/>
      <dgm:t>
        <a:bodyPr/>
        <a:lstStyle/>
        <a:p>
          <a:endParaRPr lang="en-US"/>
        </a:p>
      </dgm:t>
    </dgm:pt>
    <dgm:pt modelId="{E7DC698A-F9E0-4DAC-9966-CF6F58DDFEFD}" type="pres">
      <dgm:prSet presAssocID="{D9B80C53-1850-4EEE-B096-A82206164B9C}" presName="diagram" presStyleCnt="0">
        <dgm:presLayoutVars>
          <dgm:dir/>
          <dgm:resizeHandles val="exact"/>
        </dgm:presLayoutVars>
      </dgm:prSet>
      <dgm:spPr/>
      <dgm:t>
        <a:bodyPr/>
        <a:lstStyle/>
        <a:p>
          <a:endParaRPr lang="en-US"/>
        </a:p>
      </dgm:t>
    </dgm:pt>
    <dgm:pt modelId="{F1A8F373-6870-400C-9933-2D7DB62E18BF}" type="pres">
      <dgm:prSet presAssocID="{1F9AAABE-2264-48B3-94EB-8EA9B12F00B5}" presName="node" presStyleLbl="node1" presStyleIdx="0" presStyleCnt="4">
        <dgm:presLayoutVars>
          <dgm:bulletEnabled val="1"/>
        </dgm:presLayoutVars>
      </dgm:prSet>
      <dgm:spPr/>
      <dgm:t>
        <a:bodyPr/>
        <a:lstStyle/>
        <a:p>
          <a:endParaRPr lang="en-US"/>
        </a:p>
      </dgm:t>
    </dgm:pt>
    <dgm:pt modelId="{CD0D7462-556A-47CF-A6FF-6B702DA5C705}" type="pres">
      <dgm:prSet presAssocID="{63757393-75C6-4984-A09B-D35009FE197D}" presName="sibTrans" presStyleCnt="0"/>
      <dgm:spPr/>
    </dgm:pt>
    <dgm:pt modelId="{35AFB4D5-12B4-4E91-8E94-31868ED6D81D}" type="pres">
      <dgm:prSet presAssocID="{1204D5AF-31B1-43B3-BB50-98BCBF401932}" presName="node" presStyleLbl="node1" presStyleIdx="1" presStyleCnt="4">
        <dgm:presLayoutVars>
          <dgm:bulletEnabled val="1"/>
        </dgm:presLayoutVars>
      </dgm:prSet>
      <dgm:spPr/>
      <dgm:t>
        <a:bodyPr/>
        <a:lstStyle/>
        <a:p>
          <a:endParaRPr lang="en-US"/>
        </a:p>
      </dgm:t>
    </dgm:pt>
    <dgm:pt modelId="{0BB4EE78-EA69-4115-929E-42DD8816FAE4}" type="pres">
      <dgm:prSet presAssocID="{D97F2E4E-BD35-4319-B594-44749A06FC0E}" presName="sibTrans" presStyleCnt="0"/>
      <dgm:spPr/>
    </dgm:pt>
    <dgm:pt modelId="{389011C1-1D33-4C07-BDB9-4B2F4ADB2828}" type="pres">
      <dgm:prSet presAssocID="{CD3938F3-5995-4C6A-9CAA-9E1E1FC22A21}" presName="node" presStyleLbl="node1" presStyleIdx="2" presStyleCnt="4">
        <dgm:presLayoutVars>
          <dgm:bulletEnabled val="1"/>
        </dgm:presLayoutVars>
      </dgm:prSet>
      <dgm:spPr/>
      <dgm:t>
        <a:bodyPr/>
        <a:lstStyle/>
        <a:p>
          <a:endParaRPr lang="en-US"/>
        </a:p>
      </dgm:t>
    </dgm:pt>
    <dgm:pt modelId="{3F080A3B-8F4E-478F-84D5-A098552FDD22}" type="pres">
      <dgm:prSet presAssocID="{2764834D-DAF7-4550-95E5-79F00D734AE6}" presName="sibTrans" presStyleCnt="0"/>
      <dgm:spPr/>
    </dgm:pt>
    <dgm:pt modelId="{9409968B-FFB4-4DDB-A659-127B99F678E8}" type="pres">
      <dgm:prSet presAssocID="{15DDF598-E79C-48B6-A883-C791A4898339}" presName="node" presStyleLbl="node1" presStyleIdx="3" presStyleCnt="4">
        <dgm:presLayoutVars>
          <dgm:bulletEnabled val="1"/>
        </dgm:presLayoutVars>
      </dgm:prSet>
      <dgm:spPr/>
      <dgm:t>
        <a:bodyPr/>
        <a:lstStyle/>
        <a:p>
          <a:endParaRPr lang="en-US"/>
        </a:p>
      </dgm:t>
    </dgm:pt>
  </dgm:ptLst>
  <dgm:cxnLst>
    <dgm:cxn modelId="{E64435D6-71AB-42B9-81C0-1BD5F45EC7C3}" srcId="{D9B80C53-1850-4EEE-B096-A82206164B9C}" destId="{CD3938F3-5995-4C6A-9CAA-9E1E1FC22A21}" srcOrd="2" destOrd="0" parTransId="{8B7064C8-318E-4772-BC65-492AFC7D8D23}" sibTransId="{2764834D-DAF7-4550-95E5-79F00D734AE6}"/>
    <dgm:cxn modelId="{F6EC0157-8F79-4BB3-BE21-200188463CEE}" srcId="{D9B80C53-1850-4EEE-B096-A82206164B9C}" destId="{1204D5AF-31B1-43B3-BB50-98BCBF401932}" srcOrd="1" destOrd="0" parTransId="{6B1A4678-57EB-4C71-A4D0-AC065DD47D8C}" sibTransId="{D97F2E4E-BD35-4319-B594-44749A06FC0E}"/>
    <dgm:cxn modelId="{252227CD-6307-4882-B899-6087DA7172F4}" srcId="{D9B80C53-1850-4EEE-B096-A82206164B9C}" destId="{15DDF598-E79C-48B6-A883-C791A4898339}" srcOrd="3" destOrd="0" parTransId="{C8C62BC7-556B-4068-A43D-0D312BD6EA12}" sibTransId="{D6C288A3-CDAD-4A1D-A3D3-688A5A4E28FC}"/>
    <dgm:cxn modelId="{376ACEE5-4D0F-4AC8-9A59-3DF55CDA5407}" type="presOf" srcId="{D9B80C53-1850-4EEE-B096-A82206164B9C}" destId="{E7DC698A-F9E0-4DAC-9966-CF6F58DDFEFD}" srcOrd="0" destOrd="0" presId="urn:microsoft.com/office/officeart/2005/8/layout/default"/>
    <dgm:cxn modelId="{21D3E5CB-D6E2-4725-A58F-20F3B8220C36}" type="presOf" srcId="{1F9AAABE-2264-48B3-94EB-8EA9B12F00B5}" destId="{F1A8F373-6870-400C-9933-2D7DB62E18BF}" srcOrd="0" destOrd="0" presId="urn:microsoft.com/office/officeart/2005/8/layout/default"/>
    <dgm:cxn modelId="{F7E29C2D-CDE3-4706-985A-97CF438C4639}" srcId="{D9B80C53-1850-4EEE-B096-A82206164B9C}" destId="{1F9AAABE-2264-48B3-94EB-8EA9B12F00B5}" srcOrd="0" destOrd="0" parTransId="{757E5425-D65E-4852-8E97-C7F1A95C93D8}" sibTransId="{63757393-75C6-4984-A09B-D35009FE197D}"/>
    <dgm:cxn modelId="{38532FF8-757D-4454-872F-938A9901B860}" type="presOf" srcId="{15DDF598-E79C-48B6-A883-C791A4898339}" destId="{9409968B-FFB4-4DDB-A659-127B99F678E8}" srcOrd="0" destOrd="0" presId="urn:microsoft.com/office/officeart/2005/8/layout/default"/>
    <dgm:cxn modelId="{B7F5E6FC-3D90-4024-853A-B8725EFFEF51}" type="presOf" srcId="{CD3938F3-5995-4C6A-9CAA-9E1E1FC22A21}" destId="{389011C1-1D33-4C07-BDB9-4B2F4ADB2828}" srcOrd="0" destOrd="0" presId="urn:microsoft.com/office/officeart/2005/8/layout/default"/>
    <dgm:cxn modelId="{A853BADB-0508-4283-ACBC-6A8DF86C8805}" type="presOf" srcId="{1204D5AF-31B1-43B3-BB50-98BCBF401932}" destId="{35AFB4D5-12B4-4E91-8E94-31868ED6D81D}" srcOrd="0" destOrd="0" presId="urn:microsoft.com/office/officeart/2005/8/layout/default"/>
    <dgm:cxn modelId="{15308891-18F5-4AA0-893F-D72E0B326CAA}" type="presParOf" srcId="{E7DC698A-F9E0-4DAC-9966-CF6F58DDFEFD}" destId="{F1A8F373-6870-400C-9933-2D7DB62E18BF}" srcOrd="0" destOrd="0" presId="urn:microsoft.com/office/officeart/2005/8/layout/default"/>
    <dgm:cxn modelId="{981D761D-1891-4EDA-9085-44B064A60355}" type="presParOf" srcId="{E7DC698A-F9E0-4DAC-9966-CF6F58DDFEFD}" destId="{CD0D7462-556A-47CF-A6FF-6B702DA5C705}" srcOrd="1" destOrd="0" presId="urn:microsoft.com/office/officeart/2005/8/layout/default"/>
    <dgm:cxn modelId="{F3BCD704-5C18-4FCF-A2BD-F13A540752B3}" type="presParOf" srcId="{E7DC698A-F9E0-4DAC-9966-CF6F58DDFEFD}" destId="{35AFB4D5-12B4-4E91-8E94-31868ED6D81D}" srcOrd="2" destOrd="0" presId="urn:microsoft.com/office/officeart/2005/8/layout/default"/>
    <dgm:cxn modelId="{D14708B5-8A82-4C00-8B81-CA01F5539AF9}" type="presParOf" srcId="{E7DC698A-F9E0-4DAC-9966-CF6F58DDFEFD}" destId="{0BB4EE78-EA69-4115-929E-42DD8816FAE4}" srcOrd="3" destOrd="0" presId="urn:microsoft.com/office/officeart/2005/8/layout/default"/>
    <dgm:cxn modelId="{F1209F47-B435-4211-AE0C-A35318604E9D}" type="presParOf" srcId="{E7DC698A-F9E0-4DAC-9966-CF6F58DDFEFD}" destId="{389011C1-1D33-4C07-BDB9-4B2F4ADB2828}" srcOrd="4" destOrd="0" presId="urn:microsoft.com/office/officeart/2005/8/layout/default"/>
    <dgm:cxn modelId="{31D72A60-D081-44E2-ABD2-21C15CA6ED8F}" type="presParOf" srcId="{E7DC698A-F9E0-4DAC-9966-CF6F58DDFEFD}" destId="{3F080A3B-8F4E-478F-84D5-A098552FDD22}" srcOrd="5" destOrd="0" presId="urn:microsoft.com/office/officeart/2005/8/layout/default"/>
    <dgm:cxn modelId="{B05A3154-C8AA-4CE0-87C3-A086632853A1}" type="presParOf" srcId="{E7DC698A-F9E0-4DAC-9966-CF6F58DDFEFD}" destId="{9409968B-FFB4-4DDB-A659-127B99F678E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1F509-85B0-4E16-9764-DE5BC05664AE}">
      <dsp:nvSpPr>
        <dsp:cNvPr id="0" name=""/>
        <dsp:cNvSpPr/>
      </dsp:nvSpPr>
      <dsp:spPr>
        <a:xfrm>
          <a:off x="202996" y="1091"/>
          <a:ext cx="2788146" cy="1672887"/>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Asserted that women are as capable as </a:t>
          </a:r>
          <a:r>
            <a:rPr lang="en-US" sz="2000" kern="1200" dirty="0" smtClean="0"/>
            <a:t>men</a:t>
          </a:r>
          <a:endParaRPr lang="en-US" sz="2000" kern="1200" dirty="0"/>
        </a:p>
      </dsp:txBody>
      <dsp:txXfrm>
        <a:off x="202996" y="1091"/>
        <a:ext cx="2788146" cy="1672887"/>
      </dsp:txXfrm>
    </dsp:sp>
    <dsp:sp modelId="{326695FF-E77D-4E03-89C6-A22DD4180A7E}">
      <dsp:nvSpPr>
        <dsp:cNvPr id="0" name=""/>
        <dsp:cNvSpPr/>
      </dsp:nvSpPr>
      <dsp:spPr>
        <a:xfrm>
          <a:off x="3269957" y="1091"/>
          <a:ext cx="2788146" cy="1672887"/>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Friedan based women’s rights in what she </a:t>
          </a:r>
          <a:r>
            <a:rPr lang="en-US" sz="2000" kern="1200" dirty="0" smtClean="0"/>
            <a:t>called....</a:t>
          </a:r>
          <a:endParaRPr lang="en-US" sz="2000" kern="1200" dirty="0"/>
        </a:p>
      </dsp:txBody>
      <dsp:txXfrm>
        <a:off x="3269957" y="1091"/>
        <a:ext cx="2788146" cy="1672887"/>
      </dsp:txXfrm>
    </dsp:sp>
    <dsp:sp modelId="{751C983D-486D-4586-AC62-FE920E916212}">
      <dsp:nvSpPr>
        <dsp:cNvPr id="0" name=""/>
        <dsp:cNvSpPr/>
      </dsp:nvSpPr>
      <dsp:spPr>
        <a:xfrm>
          <a:off x="202996" y="1952793"/>
          <a:ext cx="2788146" cy="1672887"/>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“the basic human need to grow, man’s will to be all that is in him to be.”</a:t>
          </a:r>
          <a:r>
            <a:rPr lang="en-US" sz="2000" kern="1200" dirty="0">
              <a:latin typeface="Trebuchet MS" panose="020B0603020202020204"/>
            </a:rPr>
            <a:t> Should apply to women.</a:t>
          </a:r>
          <a:endParaRPr lang="en-US" sz="2000" kern="1200" dirty="0"/>
        </a:p>
      </dsp:txBody>
      <dsp:txXfrm>
        <a:off x="202996" y="1952793"/>
        <a:ext cx="2788146" cy="1672887"/>
      </dsp:txXfrm>
    </dsp:sp>
    <dsp:sp modelId="{209367DF-BC72-4FD6-8C89-679210DF7FD1}">
      <dsp:nvSpPr>
        <dsp:cNvPr id="0" name=""/>
        <dsp:cNvSpPr/>
      </dsp:nvSpPr>
      <dsp:spPr>
        <a:xfrm>
          <a:off x="3269957" y="1952793"/>
          <a:ext cx="2788146" cy="1672887"/>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Feminine Mystique became a best seller</a:t>
          </a:r>
          <a:endParaRPr lang="en-US" sz="2600" kern="1200" dirty="0"/>
        </a:p>
      </dsp:txBody>
      <dsp:txXfrm>
        <a:off x="3269957" y="1952793"/>
        <a:ext cx="2788146" cy="1672887"/>
      </dsp:txXfrm>
    </dsp:sp>
    <dsp:sp modelId="{CF9B6D1A-29AA-4CD1-B06A-19871033213D}">
      <dsp:nvSpPr>
        <dsp:cNvPr id="0" name=""/>
        <dsp:cNvSpPr/>
      </dsp:nvSpPr>
      <dsp:spPr>
        <a:xfrm>
          <a:off x="202996" y="3904495"/>
          <a:ext cx="2788146" cy="1672887"/>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Restrictions of the 1950s made the book resonate with women</a:t>
          </a:r>
          <a:endParaRPr lang="en-US" sz="2000" kern="1200" dirty="0"/>
        </a:p>
      </dsp:txBody>
      <dsp:txXfrm>
        <a:off x="202996" y="3904495"/>
        <a:ext cx="2788146" cy="1672887"/>
      </dsp:txXfrm>
    </dsp:sp>
    <dsp:sp modelId="{6FFC7D6E-AAEF-4772-A76B-EDBC9F27CD2B}">
      <dsp:nvSpPr>
        <dsp:cNvPr id="0" name=""/>
        <dsp:cNvSpPr/>
      </dsp:nvSpPr>
      <dsp:spPr>
        <a:xfrm>
          <a:off x="3269957" y="3904495"/>
          <a:ext cx="2788146" cy="1672887"/>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Many historians believe </a:t>
          </a:r>
          <a:r>
            <a:rPr lang="en-US" sz="2000" kern="1200" dirty="0" smtClean="0">
              <a:latin typeface="Trebuchet MS" panose="020B0603020202020204"/>
            </a:rPr>
            <a:t>book was the </a:t>
          </a:r>
          <a:r>
            <a:rPr lang="en-US" sz="2000" kern="1200" dirty="0" smtClean="0"/>
            <a:t>impetus </a:t>
          </a:r>
          <a:r>
            <a:rPr lang="en-US" sz="2000" kern="1200" dirty="0"/>
            <a:t>for 2</a:t>
          </a:r>
          <a:r>
            <a:rPr lang="en-US" sz="2000" kern="1200" baseline="30000" dirty="0"/>
            <a:t>nd</a:t>
          </a:r>
          <a:r>
            <a:rPr lang="en-US" sz="2000" kern="1200" dirty="0"/>
            <a:t> </a:t>
          </a:r>
          <a:r>
            <a:rPr lang="en-US" sz="2000" kern="1200" dirty="0" smtClean="0"/>
            <a:t>women’s movement </a:t>
          </a:r>
          <a:r>
            <a:rPr lang="en-US" sz="1800" kern="1200" dirty="0" smtClean="0"/>
            <a:t>(</a:t>
          </a:r>
          <a:r>
            <a:rPr lang="en-US" sz="1800" kern="1200" dirty="0"/>
            <a:t>after the right </a:t>
          </a:r>
          <a:r>
            <a:rPr lang="en-US" sz="1800" kern="1200" dirty="0">
              <a:latin typeface="Trebuchet MS" panose="020B0603020202020204"/>
            </a:rPr>
            <a:t>to</a:t>
          </a:r>
          <a:r>
            <a:rPr lang="en-US" sz="1800" kern="1200" dirty="0"/>
            <a:t> vote</a:t>
          </a:r>
          <a:r>
            <a:rPr lang="en-US" sz="1800" kern="1200" dirty="0" smtClean="0"/>
            <a:t>)</a:t>
          </a:r>
          <a:endParaRPr lang="en-US" sz="1800" kern="1200" dirty="0"/>
        </a:p>
      </dsp:txBody>
      <dsp:txXfrm>
        <a:off x="3269957" y="3904495"/>
        <a:ext cx="2788146" cy="1672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6BE29-B1A8-44F6-9D78-5098D12F6DFB}">
      <dsp:nvSpPr>
        <dsp:cNvPr id="0" name=""/>
        <dsp:cNvSpPr/>
      </dsp:nvSpPr>
      <dsp:spPr>
        <a:xfrm>
          <a:off x="202996" y="1091"/>
          <a:ext cx="2788146" cy="1672887"/>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“Aging is not ‘lost youth’ but a new stage of opportunity and strength.”</a:t>
          </a:r>
        </a:p>
      </dsp:txBody>
      <dsp:txXfrm>
        <a:off x="202996" y="1091"/>
        <a:ext cx="2788146" cy="1672887"/>
      </dsp:txXfrm>
    </dsp:sp>
    <dsp:sp modelId="{574CD5D4-8D0F-4590-80A8-24AD0C5E2D69}">
      <dsp:nvSpPr>
        <dsp:cNvPr id="0" name=""/>
        <dsp:cNvSpPr/>
      </dsp:nvSpPr>
      <dsp:spPr>
        <a:xfrm>
          <a:off x="3269957" y="1091"/>
          <a:ext cx="2788146" cy="1672887"/>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“Men are not the enemy, but the fellow victims. The real enemy is women’s denigration of themselves.”</a:t>
          </a:r>
        </a:p>
      </dsp:txBody>
      <dsp:txXfrm>
        <a:off x="3269957" y="1091"/>
        <a:ext cx="2788146" cy="1672887"/>
      </dsp:txXfrm>
    </dsp:sp>
    <dsp:sp modelId="{305A5EE6-3D67-4196-9C5B-3EC94DB1DEDF}">
      <dsp:nvSpPr>
        <dsp:cNvPr id="0" name=""/>
        <dsp:cNvSpPr/>
      </dsp:nvSpPr>
      <dsp:spPr>
        <a:xfrm>
          <a:off x="202996" y="1952793"/>
          <a:ext cx="2788146" cy="1672887"/>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“In almost every professional field, in business, arts and sciences, women are still treated as second class citizens. It would be a great service to tell girls not to be quiet and hope It will go away but fight it. She should not ‘adjust’ to prejudice and discrimination.”</a:t>
          </a:r>
        </a:p>
      </dsp:txBody>
      <dsp:txXfrm>
        <a:off x="202996" y="1952793"/>
        <a:ext cx="2788146" cy="1672887"/>
      </dsp:txXfrm>
    </dsp:sp>
    <dsp:sp modelId="{5DBF52CB-76D5-45EA-B1A9-048463694EB4}">
      <dsp:nvSpPr>
        <dsp:cNvPr id="0" name=""/>
        <dsp:cNvSpPr/>
      </dsp:nvSpPr>
      <dsp:spPr>
        <a:xfrm>
          <a:off x="3269957" y="1952793"/>
          <a:ext cx="2788146" cy="1672887"/>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“You can have it all, just not all at the same time.”</a:t>
          </a:r>
        </a:p>
      </dsp:txBody>
      <dsp:txXfrm>
        <a:off x="3269957" y="1952793"/>
        <a:ext cx="2788146" cy="1672887"/>
      </dsp:txXfrm>
    </dsp:sp>
    <dsp:sp modelId="{27480F7C-5E1E-4FC0-8C3B-DAAD3C838E95}">
      <dsp:nvSpPr>
        <dsp:cNvPr id="0" name=""/>
        <dsp:cNvSpPr/>
      </dsp:nvSpPr>
      <dsp:spPr>
        <a:xfrm>
          <a:off x="202996" y="3904495"/>
          <a:ext cx="2788146" cy="1672887"/>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“The feminist revolution had to be fought because women quite simply were stopped at a state of evolution far short of their human capacity.”</a:t>
          </a:r>
        </a:p>
      </dsp:txBody>
      <dsp:txXfrm>
        <a:off x="202996" y="3904495"/>
        <a:ext cx="2788146" cy="1672887"/>
      </dsp:txXfrm>
    </dsp:sp>
    <dsp:sp modelId="{4AE885E2-BA9D-4759-97B7-A2D887C8866E}">
      <dsp:nvSpPr>
        <dsp:cNvPr id="0" name=""/>
        <dsp:cNvSpPr/>
      </dsp:nvSpPr>
      <dsp:spPr>
        <a:xfrm>
          <a:off x="3269957" y="3904495"/>
          <a:ext cx="2788146" cy="1672887"/>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“Who knows what women can be when they are finally free to be themselves.”</a:t>
          </a:r>
        </a:p>
      </dsp:txBody>
      <dsp:txXfrm>
        <a:off x="3269957" y="3904495"/>
        <a:ext cx="2788146" cy="1672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8F373-6870-400C-9933-2D7DB62E18BF}">
      <dsp:nvSpPr>
        <dsp:cNvPr id="0" name=""/>
        <dsp:cNvSpPr/>
      </dsp:nvSpPr>
      <dsp:spPr>
        <a:xfrm>
          <a:off x="677" y="223031"/>
          <a:ext cx="2642084" cy="1585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19</a:t>
          </a:r>
          <a:r>
            <a:rPr lang="en-US" sz="1600" kern="1200" baseline="30000" dirty="0"/>
            <a:t>th</a:t>
          </a:r>
          <a:r>
            <a:rPr lang="en-US" sz="1600" kern="1200" dirty="0"/>
            <a:t> Amendment to the U.S. Constitution- grants women right to </a:t>
          </a:r>
          <a:r>
            <a:rPr lang="en-US" sz="1600" kern="1200" dirty="0" smtClean="0"/>
            <a:t>vote</a:t>
          </a:r>
          <a:endParaRPr lang="en-US" sz="1100" kern="1200" dirty="0"/>
        </a:p>
        <a:p>
          <a:pPr lvl="0" algn="ctr" defTabSz="711200">
            <a:lnSpc>
              <a:spcPct val="90000"/>
            </a:lnSpc>
            <a:spcBef>
              <a:spcPct val="0"/>
            </a:spcBef>
            <a:spcAft>
              <a:spcPct val="35000"/>
            </a:spcAft>
          </a:pPr>
          <a:endParaRPr lang="en-US" sz="1100" kern="1200" dirty="0"/>
        </a:p>
        <a:p>
          <a:pPr lvl="0" algn="ctr" defTabSz="711200">
            <a:lnSpc>
              <a:spcPct val="90000"/>
            </a:lnSpc>
            <a:spcBef>
              <a:spcPct val="0"/>
            </a:spcBef>
            <a:spcAft>
              <a:spcPct val="35000"/>
            </a:spcAft>
          </a:pPr>
          <a:r>
            <a:rPr lang="en-US" sz="1100" kern="1200" dirty="0"/>
            <a:t>https://www.history.com/topics/womens-history/19th-amendment-1</a:t>
          </a:r>
        </a:p>
      </dsp:txBody>
      <dsp:txXfrm>
        <a:off x="677" y="223031"/>
        <a:ext cx="2642084" cy="1585250"/>
      </dsp:txXfrm>
    </dsp:sp>
    <dsp:sp modelId="{35AFB4D5-12B4-4E91-8E94-31868ED6D81D}">
      <dsp:nvSpPr>
        <dsp:cNvPr id="0" name=""/>
        <dsp:cNvSpPr/>
      </dsp:nvSpPr>
      <dsp:spPr>
        <a:xfrm>
          <a:off x="2906970" y="223031"/>
          <a:ext cx="2642084" cy="1585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Equal Rights Amendment to U.S. </a:t>
          </a:r>
          <a:r>
            <a:rPr lang="en-US" sz="1600" kern="1200" dirty="0" smtClean="0"/>
            <a:t>Constitution</a:t>
          </a:r>
          <a:endParaRPr lang="en-US" sz="1200" kern="1200" dirty="0"/>
        </a:p>
        <a:p>
          <a:pPr lvl="0" algn="ctr" defTabSz="711200">
            <a:lnSpc>
              <a:spcPct val="90000"/>
            </a:lnSpc>
            <a:spcBef>
              <a:spcPct val="0"/>
            </a:spcBef>
            <a:spcAft>
              <a:spcPct val="35000"/>
            </a:spcAft>
          </a:pPr>
          <a:endParaRPr lang="en-US" sz="1200" kern="1200" dirty="0"/>
        </a:p>
        <a:p>
          <a:pPr lvl="0" algn="ctr" defTabSz="711200">
            <a:lnSpc>
              <a:spcPct val="90000"/>
            </a:lnSpc>
            <a:spcBef>
              <a:spcPct val="0"/>
            </a:spcBef>
            <a:spcAft>
              <a:spcPct val="35000"/>
            </a:spcAft>
          </a:pPr>
          <a:r>
            <a:rPr lang="en-US" sz="1200" kern="1200" dirty="0"/>
            <a:t>https://en.wikipedia.org/wiki/Equal_Rights_Amendment</a:t>
          </a:r>
        </a:p>
      </dsp:txBody>
      <dsp:txXfrm>
        <a:off x="2906970" y="223031"/>
        <a:ext cx="2642084" cy="1585250"/>
      </dsp:txXfrm>
    </dsp:sp>
    <dsp:sp modelId="{389011C1-1D33-4C07-BDB9-4B2F4ADB2828}">
      <dsp:nvSpPr>
        <dsp:cNvPr id="0" name=""/>
        <dsp:cNvSpPr/>
      </dsp:nvSpPr>
      <dsp:spPr>
        <a:xfrm>
          <a:off x="677" y="2072490"/>
          <a:ext cx="2642084" cy="1585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National Organization for Women</a:t>
          </a:r>
        </a:p>
      </dsp:txBody>
      <dsp:txXfrm>
        <a:off x="677" y="2072490"/>
        <a:ext cx="2642084" cy="1585250"/>
      </dsp:txXfrm>
    </dsp:sp>
    <dsp:sp modelId="{9409968B-FFB4-4DDB-A659-127B99F678E8}">
      <dsp:nvSpPr>
        <dsp:cNvPr id="0" name=""/>
        <dsp:cNvSpPr/>
      </dsp:nvSpPr>
      <dsp:spPr>
        <a:xfrm>
          <a:off x="2906970" y="2072490"/>
          <a:ext cx="2642084" cy="1585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Women’s Strike for Equality </a:t>
          </a:r>
          <a:r>
            <a:rPr lang="en-US" sz="2000" kern="1200" dirty="0" smtClean="0"/>
            <a:t>1970</a:t>
          </a:r>
          <a:endParaRPr lang="en-US" sz="1200" kern="1200" dirty="0"/>
        </a:p>
        <a:p>
          <a:pPr lvl="0" algn="ctr" defTabSz="889000">
            <a:lnSpc>
              <a:spcPct val="90000"/>
            </a:lnSpc>
            <a:spcBef>
              <a:spcPct val="0"/>
            </a:spcBef>
            <a:spcAft>
              <a:spcPct val="35000"/>
            </a:spcAft>
          </a:pPr>
          <a:endParaRPr lang="en-US" sz="1200" kern="1200" dirty="0"/>
        </a:p>
        <a:p>
          <a:pPr lvl="0" algn="ctr" defTabSz="889000">
            <a:lnSpc>
              <a:spcPct val="90000"/>
            </a:lnSpc>
            <a:spcBef>
              <a:spcPct val="0"/>
            </a:spcBef>
            <a:spcAft>
              <a:spcPct val="35000"/>
            </a:spcAft>
          </a:pPr>
          <a:r>
            <a:rPr lang="en-US" sz="1200" kern="1200" dirty="0"/>
            <a:t>https://time.com/4008060/women-strike-equality-1970/</a:t>
          </a:r>
        </a:p>
      </dsp:txBody>
      <dsp:txXfrm>
        <a:off x="2906970" y="2072490"/>
        <a:ext cx="2642084" cy="15852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10/14/21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3977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10/14/21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02209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10/14/21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51621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10/14/21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3B850FF-6169-4056-8077-06FFA93A5366}"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22890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10/14/21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11229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10/14/21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641248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10/14/21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24322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10/14/21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6681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DAF61AA-5A98-4049-A93E-477E5505141A}" type="datetimeFigureOut">
              <a:rPr lang="en-US" smtClean="0"/>
              <a:t>10/14/21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3B850FF-6169-4056-8077-06FFA93A5366}" type="slidenum">
              <a:rPr lang="en-US" smtClean="0"/>
              <a:t>‹#›</a:t>
            </a:fld>
            <a:endParaRPr lang="en-US"/>
          </a:p>
        </p:txBody>
      </p:sp>
    </p:spTree>
    <p:extLst>
      <p:ext uri="{BB962C8B-B14F-4D97-AF65-F5344CB8AC3E}">
        <p14:creationId xmlns:p14="http://schemas.microsoft.com/office/powerpoint/2010/main" val="83488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10/14/21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9802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10/14/21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010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t>10/14/21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3463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t>10/14/21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054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10/14/21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1722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DAF61AA-5A98-4049-A93E-477E5505141A}" type="datetimeFigureOut">
              <a:rPr lang="en-US" smtClean="0"/>
              <a:t>10/14/21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9592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10/14/21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513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10/14/21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91373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AF61AA-5A98-4049-A93E-477E5505141A}" type="datetimeFigureOut">
              <a:rPr lang="en-US" smtClean="0"/>
              <a:pPr/>
              <a:t>10/14/21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936564830"/>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audio" Target="NULL" TargetMode="External"/><Relationship Id="rId2" Type="http://schemas.microsoft.com/office/2007/relationships/media" Target="../media/media1.m4a"/></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22.jpe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 name="Picture 3" descr="Colorful oil painting of a sunset">
            <a:extLst>
              <a:ext uri="{FF2B5EF4-FFF2-40B4-BE49-F238E27FC236}">
                <a16:creationId xmlns:a16="http://schemas.microsoft.com/office/drawing/2014/main" xmlns="" id="{11965A96-5E70-43FA-8EE4-F8D9116F2065}"/>
              </a:ext>
            </a:extLst>
          </p:cNvPr>
          <p:cNvPicPr>
            <a:picLocks noChangeAspect="1"/>
          </p:cNvPicPr>
          <p:nvPr/>
        </p:nvPicPr>
        <p:blipFill rotWithShape="1">
          <a:blip r:embed="rId4"/>
          <a:srcRect l="5473" t="23391" r="3618"/>
          <a:stretch/>
        </p:blipFill>
        <p:spPr>
          <a:xfrm>
            <a:off x="-3176" y="-790"/>
            <a:ext cx="12192000" cy="6857991"/>
          </a:xfrm>
          <a:prstGeom prst="rect">
            <a:avLst/>
          </a:prstGeom>
        </p:spPr>
      </p:pic>
      <p:sp>
        <p:nvSpPr>
          <p:cNvPr id="9" name="Rectangle 8">
            <a:extLst>
              <a:ext uri="{FF2B5EF4-FFF2-40B4-BE49-F238E27FC236}">
                <a16:creationId xmlns:a16="http://schemas.microsoft.com/office/drawing/2014/main" xmlns="" id="{41704883-D088-4683-A1FD-AEE53B336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C823FD88-7F65-438E-BD98-5FAE080060BB}"/>
              </a:ext>
            </a:extLst>
          </p:cNvPr>
          <p:cNvSpPr>
            <a:spLocks noGrp="1"/>
          </p:cNvSpPr>
          <p:nvPr>
            <p:ph type="ctrTitle"/>
          </p:nvPr>
        </p:nvSpPr>
        <p:spPr>
          <a:xfrm>
            <a:off x="680322" y="4402667"/>
            <a:ext cx="8133478" cy="940240"/>
          </a:xfrm>
        </p:spPr>
        <p:txBody>
          <a:bodyPr>
            <a:normAutofit/>
          </a:bodyPr>
          <a:lstStyle/>
          <a:p>
            <a:r>
              <a:rPr lang="en-US" sz="4400" dirty="0" smtClean="0">
                <a:latin typeface="Algerian" panose="04020705040A02060702" pitchFamily="82" charset="0"/>
              </a:rPr>
              <a:t>Let’s Learn about Betty </a:t>
            </a:r>
            <a:r>
              <a:rPr lang="en-US" sz="4400" dirty="0">
                <a:latin typeface="Algerian" panose="04020705040A02060702" pitchFamily="82" charset="0"/>
              </a:rPr>
              <a:t>Friedan </a:t>
            </a:r>
          </a:p>
        </p:txBody>
      </p:sp>
      <p:sp>
        <p:nvSpPr>
          <p:cNvPr id="3" name="Subtitle 2">
            <a:extLst>
              <a:ext uri="{FF2B5EF4-FFF2-40B4-BE49-F238E27FC236}">
                <a16:creationId xmlns:a16="http://schemas.microsoft.com/office/drawing/2014/main" xmlns="" id="{AA9AFE90-43FF-470A-8C74-1AC4E2DFCCF5}"/>
              </a:ext>
            </a:extLst>
          </p:cNvPr>
          <p:cNvSpPr>
            <a:spLocks noGrp="1"/>
          </p:cNvSpPr>
          <p:nvPr>
            <p:ph type="subTitle" idx="1"/>
          </p:nvPr>
        </p:nvSpPr>
        <p:spPr>
          <a:xfrm>
            <a:off x="680322" y="5342302"/>
            <a:ext cx="8133478" cy="406566"/>
          </a:xfrm>
        </p:spPr>
        <p:txBody>
          <a:bodyPr>
            <a:normAutofit/>
          </a:bodyPr>
          <a:lstStyle/>
          <a:p>
            <a:r>
              <a:rPr lang="en-US" sz="1800" dirty="0" smtClean="0">
                <a:latin typeface="Algerian" panose="04020705040A02060702" pitchFamily="82" charset="0"/>
              </a:rPr>
              <a:t> Suggested for </a:t>
            </a:r>
            <a:r>
              <a:rPr lang="en-US" sz="1800" dirty="0">
                <a:latin typeface="Algerian" panose="04020705040A02060702" pitchFamily="82" charset="0"/>
              </a:rPr>
              <a:t>Grades 6-12 </a:t>
            </a:r>
          </a:p>
        </p:txBody>
      </p:sp>
      <p:sp>
        <p:nvSpPr>
          <p:cNvPr id="11" name="Rectangle 10">
            <a:extLst>
              <a:ext uri="{FF2B5EF4-FFF2-40B4-BE49-F238E27FC236}">
                <a16:creationId xmlns:a16="http://schemas.microsoft.com/office/drawing/2014/main" xmlns="" id="{A9C04EC1-26B9-40BD-84A6-B2C0A913D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9BAB74E2-5A82-47FD-BBB4-BFD47779F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90231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9C4FFB60-A034-4994-8F55-E38D4F31C8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590231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a:extLst>
              <a:ext uri="{FF2B5EF4-FFF2-40B4-BE49-F238E27FC236}">
                <a16:creationId xmlns:a16="http://schemas.microsoft.com/office/drawing/2014/main" xmlns="" id="{2CAF5E3E-213D-4568-AD48-A147BEE6F782}"/>
              </a:ext>
            </a:extLst>
          </p:cNvPr>
          <p:cNvPicPr>
            <a:picLocks noChangeAspect="1"/>
          </p:cNvPicPr>
          <p:nvPr>
            <a:audioFile r:link="rId1"/>
            <p:extLst>
              <p:ext uri="{DAA4B4D4-6D71-4841-9C94-3DE7FCFB9230}">
                <p14:media xmlns:p14="http://schemas.microsoft.com/office/powerpoint/2010/main" r:embed="rId2">
                  <p14:trim end="9174.3151"/>
                </p14:media>
              </p:ext>
            </p:extLst>
          </p:nvPr>
        </p:nvPicPr>
        <p:blipFill>
          <a:blip r:embed="rId7"/>
          <a:stretch>
            <a:fillRect/>
          </a:stretch>
        </p:blipFill>
        <p:spPr>
          <a:xfrm>
            <a:off x="10538993" y="4696317"/>
            <a:ext cx="487363" cy="487363"/>
          </a:xfrm>
          <a:prstGeom prst="rect">
            <a:avLst/>
          </a:prstGeom>
        </p:spPr>
      </p:pic>
    </p:spTree>
    <p:extLst>
      <p:ext uri="{BB962C8B-B14F-4D97-AF65-F5344CB8AC3E}">
        <p14:creationId xmlns:p14="http://schemas.microsoft.com/office/powerpoint/2010/main" val="2599610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18065">
        <p159:morph option="byObject"/>
      </p:transition>
    </mc:Choice>
    <mc:Fallback>
      <p:transition xmlns:p14="http://schemas.microsoft.com/office/powerpoint/2010/main" spd="slow" advTm="1806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215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2A773CA-28F4-49C2-BFA3-49A5867C7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D7C72BA-4476-4E4B-BC37-9A75FD0C595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xmlns="" id="{3009A16D-868B-4145-BBC6-555098537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3992EB33-38E1-4175-8EE2-9BB8CC159C7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xmlns="" id="{2DCAE5CF-5D29-4779-83E1-BDB64E4F30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2E68FE59-253C-43E5-836E-163967FB89A9}"/>
              </a:ext>
            </a:extLst>
          </p:cNvPr>
          <p:cNvSpPr>
            <a:spLocks noGrp="1"/>
          </p:cNvSpPr>
          <p:nvPr>
            <p:ph type="title"/>
          </p:nvPr>
        </p:nvSpPr>
        <p:spPr>
          <a:xfrm>
            <a:off x="680321" y="2063262"/>
            <a:ext cx="3739279" cy="2661052"/>
          </a:xfrm>
        </p:spPr>
        <p:txBody>
          <a:bodyPr>
            <a:normAutofit/>
          </a:bodyPr>
          <a:lstStyle/>
          <a:p>
            <a:pPr algn="r"/>
            <a:r>
              <a:rPr lang="en-US" sz="4400"/>
              <a:t>Betty Goldstein Friedan Quotes</a:t>
            </a:r>
          </a:p>
        </p:txBody>
      </p:sp>
      <p:graphicFrame>
        <p:nvGraphicFramePr>
          <p:cNvPr id="5" name="Content Placeholder 2">
            <a:extLst>
              <a:ext uri="{FF2B5EF4-FFF2-40B4-BE49-F238E27FC236}">
                <a16:creationId xmlns:a16="http://schemas.microsoft.com/office/drawing/2014/main" xmlns="" id="{65CB5E86-CC34-42B5-BEE5-956DE6F29C7A}"/>
              </a:ext>
            </a:extLst>
          </p:cNvPr>
          <p:cNvGraphicFramePr>
            <a:graphicFrameLocks noGrp="1"/>
          </p:cNvGraphicFramePr>
          <p:nvPr>
            <p:ph idx="1"/>
            <p:extLst>
              <p:ext uri="{D42A27DB-BD31-4B8C-83A1-F6EECF244321}">
                <p14:modId xmlns:p14="http://schemas.microsoft.com/office/powerpoint/2010/main" val="255565143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53309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multicolored glowing lights">
            <a:extLst>
              <a:ext uri="{FF2B5EF4-FFF2-40B4-BE49-F238E27FC236}">
                <a16:creationId xmlns:a16="http://schemas.microsoft.com/office/drawing/2014/main" xmlns="" id="{0E400393-A763-4500-B854-4C5E52F2B122}"/>
              </a:ext>
            </a:extLst>
          </p:cNvPr>
          <p:cNvPicPr>
            <a:picLocks noChangeAspect="1"/>
          </p:cNvPicPr>
          <p:nvPr/>
        </p:nvPicPr>
        <p:blipFill rotWithShape="1">
          <a:blip r:embed="rId2">
            <a:extLst>
              <a:ext uri="{28A0092B-C50C-407E-A947-70E740481C1C}">
                <a14:useLocalDpi xmlns:a14="http://schemas.microsoft.com/office/drawing/2010/main" val="0"/>
              </a:ext>
            </a:extLst>
          </a:blip>
          <a:srcRect l="23736" r="2665" b="-2"/>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itle 1">
            <a:extLst>
              <a:ext uri="{FF2B5EF4-FFF2-40B4-BE49-F238E27FC236}">
                <a16:creationId xmlns:a16="http://schemas.microsoft.com/office/drawing/2014/main" xmlns="" id="{56034509-937E-497E-B734-53166B5D5780}"/>
              </a:ext>
            </a:extLst>
          </p:cNvPr>
          <p:cNvSpPr>
            <a:spLocks noGrp="1"/>
          </p:cNvSpPr>
          <p:nvPr>
            <p:ph type="title"/>
          </p:nvPr>
        </p:nvSpPr>
        <p:spPr>
          <a:xfrm>
            <a:off x="4159225" y="609600"/>
            <a:ext cx="5114776" cy="1320800"/>
          </a:xfrm>
        </p:spPr>
        <p:txBody>
          <a:bodyPr>
            <a:normAutofit/>
          </a:bodyPr>
          <a:lstStyle/>
          <a:p>
            <a:r>
              <a:rPr lang="en-US" dirty="0">
                <a:solidFill>
                  <a:schemeClr val="accent1"/>
                </a:solidFill>
              </a:rPr>
              <a:t>Suggested Activities for </a:t>
            </a:r>
            <a:r>
              <a:rPr lang="en-US" dirty="0" smtClean="0">
                <a:solidFill>
                  <a:schemeClr val="accent1"/>
                </a:solidFill>
              </a:rPr>
              <a:t>Teachers....</a:t>
            </a:r>
            <a:endParaRPr lang="en-US" dirty="0">
              <a:solidFill>
                <a:schemeClr val="accent1"/>
              </a:solidFill>
            </a:endParaRPr>
          </a:p>
        </p:txBody>
      </p:sp>
      <p:sp>
        <p:nvSpPr>
          <p:cNvPr id="3" name="Content Placeholder 2">
            <a:extLst>
              <a:ext uri="{FF2B5EF4-FFF2-40B4-BE49-F238E27FC236}">
                <a16:creationId xmlns:a16="http://schemas.microsoft.com/office/drawing/2014/main" xmlns="" id="{34AA2D85-F101-45B1-A0E7-AD70BA0FA6F4}"/>
              </a:ext>
            </a:extLst>
          </p:cNvPr>
          <p:cNvSpPr>
            <a:spLocks noGrp="1"/>
          </p:cNvSpPr>
          <p:nvPr>
            <p:ph idx="1"/>
          </p:nvPr>
        </p:nvSpPr>
        <p:spPr>
          <a:xfrm>
            <a:off x="3801979" y="2163489"/>
            <a:ext cx="7892716" cy="4226847"/>
          </a:xfrm>
        </p:spPr>
        <p:txBody>
          <a:bodyPr vert="horz" lIns="91440" tIns="45720" rIns="91440" bIns="45720" rtlCol="0" anchor="t">
            <a:normAutofit lnSpcReduction="10000"/>
          </a:bodyPr>
          <a:lstStyle/>
          <a:p>
            <a:r>
              <a:rPr lang="en-US" sz="2000" dirty="0"/>
              <a:t>Class for discussion or small groups on Ms. Betty Friedan’s effects on the women’s movement. Share experiences or thoughts on what you would do when you see inequalities and social injustice </a:t>
            </a:r>
            <a:r>
              <a:rPr lang="en-US" sz="2000" dirty="0" smtClean="0"/>
              <a:t>happening?</a:t>
            </a:r>
            <a:endParaRPr lang="en-US" sz="2000" dirty="0"/>
          </a:p>
          <a:p>
            <a:pPr>
              <a:lnSpc>
                <a:spcPct val="90000"/>
              </a:lnSpc>
            </a:pPr>
            <a:r>
              <a:rPr lang="en-US" sz="2000" dirty="0"/>
              <a:t>Class discussion or individual creative writing project on exploring feelings of equal rights and equality.</a:t>
            </a:r>
          </a:p>
          <a:p>
            <a:r>
              <a:rPr lang="en-US" sz="2000" dirty="0"/>
              <a:t>Music </a:t>
            </a:r>
            <a:r>
              <a:rPr lang="en-US" sz="2000" dirty="0" smtClean="0"/>
              <a:t>student: How </a:t>
            </a:r>
            <a:r>
              <a:rPr lang="en-US" sz="2000" dirty="0"/>
              <a:t>would you compose a </a:t>
            </a:r>
            <a:r>
              <a:rPr lang="en-US" sz="2000" dirty="0" smtClean="0"/>
              <a:t>piece  to </a:t>
            </a:r>
            <a:r>
              <a:rPr lang="en-US" sz="2000" dirty="0"/>
              <a:t>honor someone? What all would be involved?</a:t>
            </a:r>
          </a:p>
          <a:p>
            <a:r>
              <a:rPr lang="en-US" sz="2000" dirty="0"/>
              <a:t>Interview a career woman over the age of 70 and have her share her story or job availability and work back in her day. Did she face any obstacles? Was her pay equal to a man's</a:t>
            </a:r>
            <a:r>
              <a:rPr lang="en-US" sz="2000" dirty="0" smtClean="0"/>
              <a:t>?</a:t>
            </a:r>
          </a:p>
          <a:p>
            <a:r>
              <a:rPr lang="en-US" sz="2000" dirty="0" smtClean="0"/>
              <a:t>Listen </a:t>
            </a:r>
            <a:r>
              <a:rPr lang="en-US" sz="2000" smtClean="0"/>
              <a:t>and discuss songs: I WILL SURVIVE, I AM WOMAN, RESPECT.</a:t>
            </a:r>
            <a:endParaRPr lang="en-US" sz="2000" dirty="0"/>
          </a:p>
          <a:p>
            <a:pPr>
              <a:lnSpc>
                <a:spcPct val="90000"/>
              </a:lnSpc>
            </a:pPr>
            <a:r>
              <a:rPr lang="en-US" sz="2000" dirty="0"/>
              <a:t>Class discussion on “What do you want your legacy to be?</a:t>
            </a:r>
            <a:r>
              <a:rPr lang="en-US" sz="2000" dirty="0" smtClean="0"/>
              <a:t>”</a:t>
            </a:r>
            <a:endParaRPr lang="en-US" sz="2000" dirty="0"/>
          </a:p>
        </p:txBody>
      </p:sp>
      <p:pic>
        <p:nvPicPr>
          <p:cNvPr id="7" name="Picture 6" descr="One in a crowd">
            <a:extLst>
              <a:ext uri="{FF2B5EF4-FFF2-40B4-BE49-F238E27FC236}">
                <a16:creationId xmlns:a16="http://schemas.microsoft.com/office/drawing/2014/main" xmlns="" id="{83C24D59-0990-4AF8-BD3A-2CEC71361E46}"/>
              </a:ext>
            </a:extLst>
          </p:cNvPr>
          <p:cNvPicPr>
            <a:picLocks noChangeAspect="1"/>
          </p:cNvPicPr>
          <p:nvPr/>
        </p:nvPicPr>
        <p:blipFill rotWithShape="1">
          <a:blip r:embed="rId3">
            <a:extLst>
              <a:ext uri="{28A0092B-C50C-407E-A947-70E740481C1C}">
                <a14:useLocalDpi xmlns:a14="http://schemas.microsoft.com/office/drawing/2010/main" val="0"/>
              </a:ext>
            </a:extLst>
          </a:blip>
          <a:srcRect l="2938" r="6" b="6"/>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4" name="TextBox 3"/>
          <p:cNvSpPr txBox="1"/>
          <p:nvPr/>
        </p:nvSpPr>
        <p:spPr>
          <a:xfrm>
            <a:off x="634983" y="502733"/>
            <a:ext cx="2844193" cy="369332"/>
          </a:xfrm>
          <a:prstGeom prst="rect">
            <a:avLst/>
          </a:prstGeom>
          <a:noFill/>
        </p:spPr>
        <p:txBody>
          <a:bodyPr wrap="square" rtlCol="0">
            <a:spAutoFit/>
          </a:bodyPr>
          <a:lstStyle/>
          <a:p>
            <a:endParaRPr lang="en-US" dirty="0"/>
          </a:p>
        </p:txBody>
      </p:sp>
      <p:sp>
        <p:nvSpPr>
          <p:cNvPr id="6" name="Rectangle 5"/>
          <p:cNvSpPr/>
          <p:nvPr/>
        </p:nvSpPr>
        <p:spPr>
          <a:xfrm>
            <a:off x="-1373463" y="818689"/>
            <a:ext cx="4582770" cy="3144451"/>
          </a:xfrm>
          <a:prstGeom prst="rect">
            <a:avLst/>
          </a:prstGeom>
        </p:spPr>
        <p:txBody>
          <a:bodyPr wrap="square">
            <a:spAutoFit/>
          </a:bodyPr>
          <a:lstStyle/>
          <a:p>
            <a:pPr lvl="6">
              <a:lnSpc>
                <a:spcPct val="90000"/>
              </a:lnSpc>
            </a:pPr>
            <a:r>
              <a:rPr lang="en-US" sz="2000" u="sng" dirty="0">
                <a:solidFill>
                  <a:srgbClr val="000000"/>
                </a:solidFill>
              </a:rPr>
              <a:t>Vocabulary</a:t>
            </a:r>
          </a:p>
          <a:p>
            <a:pPr lvl="6">
              <a:lnSpc>
                <a:spcPct val="90000"/>
              </a:lnSpc>
            </a:pPr>
            <a:r>
              <a:rPr lang="en-US" sz="2000" dirty="0">
                <a:solidFill>
                  <a:srgbClr val="000000"/>
                </a:solidFill>
              </a:rPr>
              <a:t>Activism</a:t>
            </a:r>
          </a:p>
          <a:p>
            <a:pPr lvl="6">
              <a:lnSpc>
                <a:spcPct val="90000"/>
              </a:lnSpc>
            </a:pPr>
            <a:r>
              <a:rPr lang="en-US" sz="2000" dirty="0">
                <a:solidFill>
                  <a:srgbClr val="000000"/>
                </a:solidFill>
              </a:rPr>
              <a:t>Anti-Semitism</a:t>
            </a:r>
          </a:p>
          <a:p>
            <a:pPr lvl="6">
              <a:lnSpc>
                <a:spcPct val="90000"/>
              </a:lnSpc>
            </a:pPr>
            <a:r>
              <a:rPr lang="en-US" sz="2000" dirty="0">
                <a:solidFill>
                  <a:srgbClr val="000000"/>
                </a:solidFill>
              </a:rPr>
              <a:t>Civil rights</a:t>
            </a:r>
          </a:p>
          <a:p>
            <a:pPr lvl="6">
              <a:lnSpc>
                <a:spcPct val="90000"/>
              </a:lnSpc>
            </a:pPr>
            <a:r>
              <a:rPr lang="en-US" sz="2000" dirty="0">
                <a:solidFill>
                  <a:srgbClr val="000000"/>
                </a:solidFill>
              </a:rPr>
              <a:t>Denigration</a:t>
            </a:r>
          </a:p>
          <a:p>
            <a:pPr lvl="6">
              <a:lnSpc>
                <a:spcPct val="90000"/>
              </a:lnSpc>
            </a:pPr>
            <a:r>
              <a:rPr lang="en-US" sz="2000" dirty="0">
                <a:solidFill>
                  <a:srgbClr val="000000"/>
                </a:solidFill>
              </a:rPr>
              <a:t>Feminist</a:t>
            </a:r>
          </a:p>
          <a:p>
            <a:pPr lvl="6">
              <a:lnSpc>
                <a:spcPct val="90000"/>
              </a:lnSpc>
            </a:pPr>
            <a:r>
              <a:rPr lang="en-US" sz="2000" dirty="0">
                <a:solidFill>
                  <a:srgbClr val="000000"/>
                </a:solidFill>
              </a:rPr>
              <a:t>Immigrant</a:t>
            </a:r>
          </a:p>
          <a:p>
            <a:pPr lvl="6">
              <a:lnSpc>
                <a:spcPct val="90000"/>
              </a:lnSpc>
            </a:pPr>
            <a:r>
              <a:rPr lang="en-US" sz="2000" dirty="0">
                <a:solidFill>
                  <a:srgbClr val="000000"/>
                </a:solidFill>
              </a:rPr>
              <a:t>Legacy </a:t>
            </a:r>
          </a:p>
          <a:p>
            <a:pPr lvl="6">
              <a:lnSpc>
                <a:spcPct val="90000"/>
              </a:lnSpc>
            </a:pPr>
            <a:r>
              <a:rPr lang="en-US" sz="2000" dirty="0">
                <a:solidFill>
                  <a:srgbClr val="000000"/>
                </a:solidFill>
              </a:rPr>
              <a:t>Mystique</a:t>
            </a:r>
          </a:p>
          <a:p>
            <a:pPr lvl="6">
              <a:lnSpc>
                <a:spcPct val="90000"/>
              </a:lnSpc>
            </a:pPr>
            <a:r>
              <a:rPr lang="en-US" sz="2000" dirty="0">
                <a:solidFill>
                  <a:srgbClr val="000000"/>
                </a:solidFill>
              </a:rPr>
              <a:t>Social injustice</a:t>
            </a:r>
          </a:p>
        </p:txBody>
      </p:sp>
    </p:spTree>
    <p:extLst>
      <p:ext uri="{BB962C8B-B14F-4D97-AF65-F5344CB8AC3E}">
        <p14:creationId xmlns:p14="http://schemas.microsoft.com/office/powerpoint/2010/main" val="27932110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ISBE State Standards</a:t>
            </a:r>
            <a:endParaRPr lang="en-US" dirty="0"/>
          </a:p>
        </p:txBody>
      </p:sp>
      <p:sp>
        <p:nvSpPr>
          <p:cNvPr id="3" name="Content Placeholder 2"/>
          <p:cNvSpPr>
            <a:spLocks noGrp="1"/>
          </p:cNvSpPr>
          <p:nvPr>
            <p:ph idx="1"/>
          </p:nvPr>
        </p:nvSpPr>
        <p:spPr>
          <a:xfrm>
            <a:off x="674668" y="2336873"/>
            <a:ext cx="9934835" cy="3599316"/>
          </a:xfrm>
        </p:spPr>
        <p:txBody>
          <a:bodyPr>
            <a:normAutofit/>
          </a:bodyPr>
          <a:lstStyle/>
          <a:p>
            <a:pPr marL="0" indent="0">
              <a:buNone/>
            </a:pPr>
            <a:endParaRPr lang="en-US" dirty="0"/>
          </a:p>
          <a:p>
            <a:pPr marL="0" indent="0">
              <a:buNone/>
            </a:pPr>
            <a:r>
              <a:rPr lang="en-US" dirty="0"/>
              <a:t> </a:t>
            </a:r>
          </a:p>
          <a:p>
            <a:pPr marL="0" indent="0">
              <a:buNone/>
            </a:pPr>
            <a:r>
              <a:rPr lang="en-US" dirty="0" smtClean="0"/>
              <a:t>HISTORY</a:t>
            </a:r>
            <a:endParaRPr lang="en-US" dirty="0"/>
          </a:p>
          <a:p>
            <a:pPr marL="0" indent="0">
              <a:buNone/>
            </a:pPr>
            <a:r>
              <a:rPr lang="en-US" sz="2000" b="1" dirty="0">
                <a:solidFill>
                  <a:srgbClr val="000000"/>
                </a:solidFill>
              </a:rPr>
              <a:t>SS.H.2.6-8.LC. </a:t>
            </a:r>
            <a:r>
              <a:rPr lang="en-US" sz="2000" dirty="0">
                <a:solidFill>
                  <a:srgbClr val="000000"/>
                </a:solidFill>
              </a:rPr>
              <a:t>Explain how and why perspectives of people have changed over </a:t>
            </a:r>
            <a:r>
              <a:rPr lang="en-US" sz="2000" dirty="0" smtClean="0">
                <a:solidFill>
                  <a:srgbClr val="000000"/>
                </a:solidFill>
              </a:rPr>
              <a:t>time</a:t>
            </a:r>
            <a:endParaRPr lang="en-US" sz="2000" dirty="0">
              <a:solidFill>
                <a:srgbClr val="000000"/>
              </a:solidFill>
            </a:endParaRPr>
          </a:p>
          <a:p>
            <a:pPr marL="0" indent="0">
              <a:buNone/>
            </a:pPr>
            <a:r>
              <a:rPr lang="en-US" sz="2000" b="1" dirty="0" smtClean="0">
                <a:solidFill>
                  <a:srgbClr val="000000"/>
                </a:solidFill>
              </a:rPr>
              <a:t>SS.H</a:t>
            </a:r>
            <a:r>
              <a:rPr lang="en-US" sz="2000" b="1" dirty="0">
                <a:solidFill>
                  <a:srgbClr val="000000"/>
                </a:solidFill>
              </a:rPr>
              <a:t>.7.9-12. </a:t>
            </a:r>
            <a:r>
              <a:rPr lang="en-US" sz="2000" dirty="0">
                <a:solidFill>
                  <a:srgbClr val="000000"/>
                </a:solidFill>
              </a:rPr>
              <a:t>Identify the role of individuals, groups, and institutions in people’s </a:t>
            </a:r>
            <a:r>
              <a:rPr lang="en-US" sz="2000" dirty="0" smtClean="0">
                <a:solidFill>
                  <a:srgbClr val="000000"/>
                </a:solidFill>
              </a:rPr>
              <a:t>struggle </a:t>
            </a:r>
            <a:r>
              <a:rPr lang="en-US" sz="2000" dirty="0">
                <a:solidFill>
                  <a:srgbClr val="000000"/>
                </a:solidFill>
              </a:rPr>
              <a:t>for safety, freedom, equality</a:t>
            </a:r>
          </a:p>
          <a:p>
            <a:pPr marL="0" indent="0">
              <a:buNone/>
            </a:pPr>
            <a:r>
              <a:rPr lang="en-US" sz="2000" b="1" dirty="0" smtClean="0">
                <a:solidFill>
                  <a:srgbClr val="000000"/>
                </a:solidFill>
              </a:rPr>
              <a:t>SS.H</a:t>
            </a:r>
            <a:r>
              <a:rPr lang="en-US" sz="2000" b="1" dirty="0">
                <a:solidFill>
                  <a:srgbClr val="000000"/>
                </a:solidFill>
              </a:rPr>
              <a:t>.8.9-12. </a:t>
            </a:r>
            <a:r>
              <a:rPr lang="en-US" sz="2000" dirty="0">
                <a:solidFill>
                  <a:srgbClr val="000000"/>
                </a:solidFill>
              </a:rPr>
              <a:t>Analyze key historical events and contributions of individuals </a:t>
            </a:r>
            <a:r>
              <a:rPr lang="en-US" sz="2000" dirty="0" smtClean="0">
                <a:solidFill>
                  <a:srgbClr val="000000"/>
                </a:solidFill>
              </a:rPr>
              <a:t>through </a:t>
            </a:r>
            <a:r>
              <a:rPr lang="en-US" sz="2000" dirty="0">
                <a:solidFill>
                  <a:srgbClr val="000000"/>
                </a:solidFill>
              </a:rPr>
              <a:t>a variety of perspectives, including those of historically</a:t>
            </a:r>
          </a:p>
          <a:p>
            <a:endParaRPr lang="en-US" dirty="0"/>
          </a:p>
        </p:txBody>
      </p:sp>
    </p:spTree>
    <p:extLst>
      <p:ext uri="{BB962C8B-B14F-4D97-AF65-F5344CB8AC3E}">
        <p14:creationId xmlns:p14="http://schemas.microsoft.com/office/powerpoint/2010/main" val="16193672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A1BAFC-5E93-47B8-BF4A-F510CBF2F26D}"/>
              </a:ext>
            </a:extLst>
          </p:cNvPr>
          <p:cNvSpPr>
            <a:spLocks noGrp="1"/>
          </p:cNvSpPr>
          <p:nvPr>
            <p:ph type="title"/>
          </p:nvPr>
        </p:nvSpPr>
        <p:spPr>
          <a:xfrm>
            <a:off x="883936" y="609600"/>
            <a:ext cx="5498361" cy="1320800"/>
          </a:xfrm>
        </p:spPr>
        <p:txBody>
          <a:bodyPr anchor="ctr">
            <a:normAutofit/>
          </a:bodyPr>
          <a:lstStyle/>
          <a:p>
            <a:r>
              <a:rPr lang="en-US" dirty="0">
                <a:solidFill>
                  <a:schemeClr val="accent1"/>
                </a:solidFill>
              </a:rPr>
              <a:t>History to Review</a:t>
            </a:r>
          </a:p>
        </p:txBody>
      </p:sp>
      <p:graphicFrame>
        <p:nvGraphicFramePr>
          <p:cNvPr id="6150" name="Content Placeholder 2">
            <a:extLst>
              <a:ext uri="{FF2B5EF4-FFF2-40B4-BE49-F238E27FC236}">
                <a16:creationId xmlns:a16="http://schemas.microsoft.com/office/drawing/2014/main" xmlns="" id="{56ECB896-F301-46A9-831B-D60024E4D7E5}"/>
              </a:ext>
            </a:extLst>
          </p:cNvPr>
          <p:cNvGraphicFramePr>
            <a:graphicFrameLocks noGrp="1"/>
          </p:cNvGraphicFramePr>
          <p:nvPr>
            <p:ph idx="1"/>
            <p:extLst>
              <p:ext uri="{D42A27DB-BD31-4B8C-83A1-F6EECF244321}">
                <p14:modId xmlns:p14="http://schemas.microsoft.com/office/powerpoint/2010/main" val="3990126195"/>
              </p:ext>
            </p:extLst>
          </p:nvPr>
        </p:nvGraphicFramePr>
        <p:xfrm>
          <a:off x="989770" y="2160589"/>
          <a:ext cx="5549732"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1930&amp;#39;s Feminist Betty Friedan High School Yearbook ~ Photos~History~++++ |  eBay">
            <a:extLst>
              <a:ext uri="{FF2B5EF4-FFF2-40B4-BE49-F238E27FC236}">
                <a16:creationId xmlns:a16="http://schemas.microsoft.com/office/drawing/2014/main" xmlns="" id="{9474DDDF-765A-484E-9F4C-D69AEB13D1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811" r="1" b="18811"/>
          <a:stretch/>
        </p:blipFill>
        <p:spPr bwMode="auto">
          <a:xfrm>
            <a:off x="7531482" y="10"/>
            <a:ext cx="4657341" cy="34484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8544882" y="3428017"/>
            <a:ext cx="2616200" cy="3111500"/>
          </a:xfrm>
          <a:prstGeom prst="rect">
            <a:avLst/>
          </a:prstGeom>
        </p:spPr>
      </p:pic>
      <p:sp>
        <p:nvSpPr>
          <p:cNvPr id="6" name="TextBox 5"/>
          <p:cNvSpPr txBox="1"/>
          <p:nvPr/>
        </p:nvSpPr>
        <p:spPr>
          <a:xfrm>
            <a:off x="452503" y="6165089"/>
            <a:ext cx="8088348" cy="369332"/>
          </a:xfrm>
          <a:prstGeom prst="rect">
            <a:avLst/>
          </a:prstGeom>
          <a:noFill/>
        </p:spPr>
        <p:txBody>
          <a:bodyPr wrap="square" rtlCol="0">
            <a:spAutoFit/>
          </a:bodyPr>
          <a:lstStyle/>
          <a:p>
            <a:pPr algn="r"/>
            <a:r>
              <a:rPr lang="en-US" dirty="0" smtClean="0"/>
              <a:t>Betty Friedan by Peoria artist Eliza Von </a:t>
            </a:r>
            <a:r>
              <a:rPr lang="en-US" dirty="0" err="1" smtClean="0"/>
              <a:t>Zerneck</a:t>
            </a:r>
            <a:r>
              <a:rPr lang="en-US" dirty="0" smtClean="0"/>
              <a:t> </a:t>
            </a:r>
            <a:r>
              <a:rPr lang="en-US" dirty="0" smtClean="0"/>
              <a:t>2021. Find  </a:t>
            </a:r>
            <a:r>
              <a:rPr lang="en-US" dirty="0" err="1" smtClean="0"/>
              <a:t>dowtown</a:t>
            </a:r>
            <a:r>
              <a:rPr lang="en-US" dirty="0" smtClean="0"/>
              <a:t> !</a:t>
            </a:r>
            <a:endParaRPr lang="en-US" dirty="0"/>
          </a:p>
        </p:txBody>
      </p:sp>
    </p:spTree>
    <p:extLst>
      <p:ext uri="{BB962C8B-B14F-4D97-AF65-F5344CB8AC3E}">
        <p14:creationId xmlns:p14="http://schemas.microsoft.com/office/powerpoint/2010/main" val="11482530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randombar(horizontal)">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15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13067" y="2336872"/>
            <a:ext cx="9681115" cy="4247391"/>
          </a:xfrm>
        </p:spPr>
        <p:txBody>
          <a:bodyPr/>
          <a:lstStyle/>
          <a:p>
            <a:pPr marL="0" indent="0">
              <a:buNone/>
            </a:pPr>
            <a:r>
              <a:rPr lang="en-US" dirty="0" smtClean="0"/>
              <a:t>Various newspaper articles from Peoria Journal Star, Observer, </a:t>
            </a:r>
          </a:p>
          <a:p>
            <a:pPr marL="0" indent="0">
              <a:buNone/>
            </a:pPr>
            <a:r>
              <a:rPr lang="en-US" dirty="0" smtClean="0"/>
              <a:t>Chicago Tribune, New York Times, Desert Sun, Christian Science Monitor, Vineyard Gazette and others.</a:t>
            </a:r>
          </a:p>
          <a:p>
            <a:pPr marL="0" indent="0">
              <a:buNone/>
            </a:pPr>
            <a:r>
              <a:rPr lang="en-US" dirty="0" smtClean="0"/>
              <a:t>Barb </a:t>
            </a:r>
            <a:r>
              <a:rPr lang="en-US" dirty="0" err="1" smtClean="0"/>
              <a:t>Mantz</a:t>
            </a:r>
            <a:r>
              <a:rPr lang="en-US" dirty="0" smtClean="0"/>
              <a:t> Drake-Interview with Betty Friedan 2/12/2006</a:t>
            </a:r>
          </a:p>
          <a:p>
            <a:pPr marL="0" indent="0">
              <a:buNone/>
            </a:pPr>
            <a:r>
              <a:rPr lang="en-US" dirty="0" smtClean="0"/>
              <a:t>Peoria High School Memorabilia</a:t>
            </a:r>
          </a:p>
          <a:p>
            <a:pPr marL="0" indent="0">
              <a:buNone/>
            </a:pPr>
            <a:r>
              <a:rPr lang="en-US" dirty="0" smtClean="0"/>
              <a:t>Peoria Historical Society</a:t>
            </a:r>
          </a:p>
          <a:p>
            <a:pPr marL="0" indent="0">
              <a:buNone/>
            </a:pPr>
            <a:r>
              <a:rPr lang="en-US" dirty="0" smtClean="0"/>
              <a:t>Bradley University Special Collections</a:t>
            </a:r>
          </a:p>
          <a:p>
            <a:pPr marL="0" indent="0">
              <a:buNone/>
            </a:pPr>
            <a:r>
              <a:rPr lang="en-US" dirty="0" smtClean="0"/>
              <a:t>Dr. </a:t>
            </a:r>
            <a:r>
              <a:rPr lang="en-US" dirty="0" err="1" smtClean="0"/>
              <a:t>Taunya</a:t>
            </a:r>
            <a:r>
              <a:rPr lang="en-US" dirty="0" smtClean="0"/>
              <a:t> Jenkins &amp; Mary Jo Papich &amp; Lynette Steger</a:t>
            </a:r>
          </a:p>
          <a:p>
            <a:pPr marL="0" indent="0">
              <a:buNone/>
            </a:pPr>
            <a:r>
              <a:rPr lang="en-US" dirty="0" smtClean="0"/>
              <a:t>Peoria Symphony Orchestra, Maestro George </a:t>
            </a:r>
            <a:r>
              <a:rPr lang="en-US" dirty="0" err="1" smtClean="0"/>
              <a:t>Stelluto</a:t>
            </a:r>
            <a:r>
              <a:rPr lang="en-US" dirty="0" smtClean="0"/>
              <a:t> &amp; Team</a:t>
            </a:r>
            <a:endParaRPr lang="en-US" dirty="0"/>
          </a:p>
        </p:txBody>
      </p:sp>
    </p:spTree>
    <p:extLst>
      <p:ext uri="{BB962C8B-B14F-4D97-AF65-F5344CB8AC3E}">
        <p14:creationId xmlns:p14="http://schemas.microsoft.com/office/powerpoint/2010/main" val="33985800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C12D6-38AE-40BA-8B54-E85FE771D9D3}"/>
              </a:ext>
            </a:extLst>
          </p:cNvPr>
          <p:cNvSpPr>
            <a:spLocks noGrp="1"/>
          </p:cNvSpPr>
          <p:nvPr>
            <p:ph type="title"/>
          </p:nvPr>
        </p:nvSpPr>
        <p:spPr>
          <a:xfrm>
            <a:off x="317654" y="4511361"/>
            <a:ext cx="5900206" cy="1362671"/>
          </a:xfrm>
        </p:spPr>
        <p:txBody>
          <a:bodyPr vert="horz" lIns="91440" tIns="45720" rIns="91440" bIns="45720" rtlCol="0" anchor="ctr">
            <a:normAutofit/>
          </a:bodyPr>
          <a:lstStyle/>
          <a:p>
            <a:pPr algn="ctr"/>
            <a:r>
              <a:rPr lang="en-US" sz="1800" dirty="0" smtClean="0"/>
              <a:t>To celebrate what would have been her 100</a:t>
            </a:r>
            <a:r>
              <a:rPr lang="en-US" sz="1800" baseline="30000" dirty="0" smtClean="0"/>
              <a:t>th</a:t>
            </a:r>
            <a:r>
              <a:rPr lang="en-US" sz="1800" dirty="0" smtClean="0"/>
              <a:t> birthday - the Peoria Symphony Orchestra asked composer Stephanie Ann Boyd to create a work of music premiered in Peoria on November 20, 2021.</a:t>
            </a:r>
            <a:endParaRPr lang="en-US" sz="1800" dirty="0"/>
          </a:p>
        </p:txBody>
      </p:sp>
      <p:pic>
        <p:nvPicPr>
          <p:cNvPr id="4100" name="Picture 4" descr="Peoria Riverfront Museum exhibit takes a look at former Peorian Betty  Friedan - Entertainment - Journal Star - Peoria, IL">
            <a:extLst>
              <a:ext uri="{FF2B5EF4-FFF2-40B4-BE49-F238E27FC236}">
                <a16:creationId xmlns:a16="http://schemas.microsoft.com/office/drawing/2014/main" xmlns="" id="{9BC300C2-86CE-4B44-A809-C64314634B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80603" y="596874"/>
            <a:ext cx="3943689" cy="5842500"/>
          </a:xfrm>
          <a:prstGeom prst="rect">
            <a:avLst/>
          </a:pr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xmlns="" id="{EA970EDA-18F1-4498-8CAC-10A026024D9E}"/>
              </a:ext>
            </a:extLst>
          </p:cNvPr>
          <p:cNvSpPr>
            <a:spLocks noGrp="1"/>
          </p:cNvSpPr>
          <p:nvPr>
            <p:ph idx="1"/>
          </p:nvPr>
        </p:nvSpPr>
        <p:spPr>
          <a:xfrm>
            <a:off x="973106" y="603992"/>
            <a:ext cx="4410720" cy="1697995"/>
          </a:xfrm>
        </p:spPr>
        <p:txBody>
          <a:bodyPr vert="horz" lIns="91440" tIns="45720" rIns="91440" bIns="45720" rtlCol="0" anchor="t">
            <a:normAutofit/>
          </a:bodyPr>
          <a:lstStyle/>
          <a:p>
            <a:pPr marL="0" indent="0" algn="ctr">
              <a:buNone/>
            </a:pPr>
            <a:r>
              <a:rPr lang="en-US" sz="2200" i="1" dirty="0"/>
              <a:t>“Born and raised in Peoria one hundred years ago, Betty Friedan achieved international importance and stature in the cause of women’s rights.</a:t>
            </a:r>
            <a:r>
              <a:rPr lang="en-US" sz="2200" i="1" dirty="0" smtClean="0"/>
              <a:t>”</a:t>
            </a:r>
            <a:endParaRPr lang="en-US" sz="2200" i="1" dirty="0"/>
          </a:p>
        </p:txBody>
      </p:sp>
      <p:pic>
        <p:nvPicPr>
          <p:cNvPr id="4" name="Picture 3"/>
          <p:cNvPicPr>
            <a:picLocks noChangeAspect="1"/>
          </p:cNvPicPr>
          <p:nvPr/>
        </p:nvPicPr>
        <p:blipFill>
          <a:blip r:embed="rId3"/>
          <a:stretch>
            <a:fillRect/>
          </a:stretch>
        </p:blipFill>
        <p:spPr>
          <a:xfrm>
            <a:off x="517582" y="2619506"/>
            <a:ext cx="5501528" cy="1407366"/>
          </a:xfrm>
          <a:prstGeom prst="rect">
            <a:avLst/>
          </a:prstGeom>
        </p:spPr>
      </p:pic>
    </p:spTree>
    <p:extLst>
      <p:ext uri="{BB962C8B-B14F-4D97-AF65-F5344CB8AC3E}">
        <p14:creationId xmlns:p14="http://schemas.microsoft.com/office/powerpoint/2010/main" val="11071943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ackground of gold dots against black">
            <a:extLst>
              <a:ext uri="{FF2B5EF4-FFF2-40B4-BE49-F238E27FC236}">
                <a16:creationId xmlns:a16="http://schemas.microsoft.com/office/drawing/2014/main" xmlns="" id="{4C6A01B8-6392-4B01-8CD0-691CE8564AC0}"/>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9091"/>
          <a:stretch/>
        </p:blipFill>
        <p:spPr>
          <a:xfrm>
            <a:off x="-3176" y="35204"/>
            <a:ext cx="12192000" cy="6858000"/>
          </a:xfrm>
          <a:prstGeom prst="rect">
            <a:avLst/>
          </a:prstGeom>
        </p:spPr>
      </p:pic>
      <p:sp>
        <p:nvSpPr>
          <p:cNvPr id="2" name="Title 1">
            <a:extLst>
              <a:ext uri="{FF2B5EF4-FFF2-40B4-BE49-F238E27FC236}">
                <a16:creationId xmlns:a16="http://schemas.microsoft.com/office/drawing/2014/main" xmlns="" id="{12863F71-1F75-46FE-B1C2-15F6B8ED5073}"/>
              </a:ext>
            </a:extLst>
          </p:cNvPr>
          <p:cNvSpPr>
            <a:spLocks noGrp="1"/>
          </p:cNvSpPr>
          <p:nvPr>
            <p:ph type="title"/>
          </p:nvPr>
        </p:nvSpPr>
        <p:spPr>
          <a:xfrm>
            <a:off x="4378719" y="1169499"/>
            <a:ext cx="6111725" cy="2349631"/>
          </a:xfrm>
        </p:spPr>
        <p:txBody>
          <a:bodyPr vert="horz" lIns="91440" tIns="45720" rIns="91440" bIns="45720" rtlCol="0" anchor="ctr">
            <a:noAutofit/>
          </a:bodyPr>
          <a:lstStyle/>
          <a:p>
            <a:pPr algn="ctr"/>
            <a:r>
              <a:rPr lang="en-US" sz="5000" b="1" dirty="0">
                <a:solidFill>
                  <a:schemeClr val="accent2">
                    <a:lumMod val="75000"/>
                  </a:schemeClr>
                </a:solidFill>
                <a:latin typeface="Adobe Devanagari"/>
                <a:cs typeface="Adobe Devanagari" panose="02040503050201020203" pitchFamily="18" charset="0"/>
              </a:rPr>
              <a:t> </a:t>
            </a:r>
            <a:r>
              <a:rPr lang="en-US" sz="5000" b="1" u="sng" dirty="0" smtClean="0">
                <a:solidFill>
                  <a:schemeClr val="accent2">
                    <a:lumMod val="75000"/>
                  </a:schemeClr>
                </a:solidFill>
                <a:latin typeface="Adobe Devanagari"/>
                <a:cs typeface="Adobe Devanagari" panose="02040503050201020203" pitchFamily="18" charset="0"/>
              </a:rPr>
              <a:t>YOU</a:t>
            </a:r>
            <a:r>
              <a:rPr lang="en-US" sz="5000" b="1" dirty="0" smtClean="0">
                <a:solidFill>
                  <a:schemeClr val="accent2">
                    <a:lumMod val="75000"/>
                  </a:schemeClr>
                </a:solidFill>
                <a:latin typeface="Adobe Devanagari"/>
                <a:cs typeface="Adobe Devanagari" panose="02040503050201020203" pitchFamily="18" charset="0"/>
              </a:rPr>
              <a:t> can be from Peoria and become FAMOUS!</a:t>
            </a:r>
            <a:br>
              <a:rPr lang="en-US" sz="5000" b="1" dirty="0" smtClean="0">
                <a:solidFill>
                  <a:schemeClr val="accent2">
                    <a:lumMod val="75000"/>
                  </a:schemeClr>
                </a:solidFill>
                <a:latin typeface="Adobe Devanagari"/>
                <a:cs typeface="Adobe Devanagari" panose="02040503050201020203" pitchFamily="18" charset="0"/>
              </a:rPr>
            </a:br>
            <a:r>
              <a:rPr lang="en-US" sz="5000" b="1" dirty="0" smtClean="0">
                <a:solidFill>
                  <a:schemeClr val="accent2">
                    <a:lumMod val="75000"/>
                  </a:schemeClr>
                </a:solidFill>
                <a:latin typeface="Adobe Devanagari"/>
                <a:cs typeface="Adobe Devanagari" panose="02040503050201020203" pitchFamily="18" charset="0"/>
              </a:rPr>
              <a:t> </a:t>
            </a:r>
            <a:endParaRPr lang="en-US" sz="5000" b="1" dirty="0">
              <a:solidFill>
                <a:schemeClr val="accent2">
                  <a:lumMod val="75000"/>
                </a:schemeClr>
              </a:solidFill>
              <a:latin typeface="Adobe Devanagari"/>
              <a:cs typeface="Adobe Devanagari" panose="02040503050201020203" pitchFamily="18" charset="0"/>
            </a:endParaRPr>
          </a:p>
        </p:txBody>
      </p:sp>
    </p:spTree>
    <p:extLst>
      <p:ext uri="{BB962C8B-B14F-4D97-AF65-F5344CB8AC3E}">
        <p14:creationId xmlns:p14="http://schemas.microsoft.com/office/powerpoint/2010/main" val="1212842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5B988D63-FA8B-436C-902E-E5005BC0492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xmlns="" id="{2FD177FB-983E-4035-8B7A-655342A7E1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9596D9C3-C0FC-4500-A696-55B9F77BB7A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person with the hand on the chin&#10;&#10;Description automatically generated with low confidence">
            <a:extLst>
              <a:ext uri="{FF2B5EF4-FFF2-40B4-BE49-F238E27FC236}">
                <a16:creationId xmlns:a16="http://schemas.microsoft.com/office/drawing/2014/main" xmlns="" id="{EEF9B395-45AA-42C4-8209-C6E0D3A5B8C1}"/>
              </a:ext>
            </a:extLst>
          </p:cNvPr>
          <p:cNvPicPr>
            <a:picLocks noChangeAspect="1"/>
          </p:cNvPicPr>
          <p:nvPr/>
        </p:nvPicPr>
        <p:blipFill rotWithShape="1">
          <a:blip r:embed="rId3">
            <a:extLst>
              <a:ext uri="{28A0092B-C50C-407E-A947-70E740481C1C}">
                <a14:useLocalDpi xmlns:a14="http://schemas.microsoft.com/office/drawing/2010/main" val="0"/>
              </a:ext>
            </a:extLst>
          </a:blip>
          <a:srcRect r="-2" b="5027"/>
          <a:stretch/>
        </p:blipFill>
        <p:spPr>
          <a:xfrm>
            <a:off x="7547810" y="10"/>
            <a:ext cx="4641013" cy="6856310"/>
          </a:xfrm>
          <a:prstGeom prst="rect">
            <a:avLst/>
          </a:prstGeom>
          <a:ln>
            <a:noFill/>
          </a:ln>
          <a:effectLst/>
        </p:spPr>
      </p:pic>
      <p:sp>
        <p:nvSpPr>
          <p:cNvPr id="14" name="Rectangle 13">
            <a:extLst>
              <a:ext uri="{FF2B5EF4-FFF2-40B4-BE49-F238E27FC236}">
                <a16:creationId xmlns:a16="http://schemas.microsoft.com/office/drawing/2014/main" xmlns="" id="{C493E730-2044-49B5-A022-B8D6F35934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98F8D1DB-5912-40F7-B53C-A83D7055E08A}"/>
              </a:ext>
            </a:extLst>
          </p:cNvPr>
          <p:cNvSpPr>
            <a:spLocks noGrp="1"/>
          </p:cNvSpPr>
          <p:nvPr>
            <p:ph type="title"/>
          </p:nvPr>
        </p:nvSpPr>
        <p:spPr>
          <a:xfrm>
            <a:off x="680321" y="753228"/>
            <a:ext cx="7087552" cy="1080938"/>
          </a:xfrm>
        </p:spPr>
        <p:txBody>
          <a:bodyPr>
            <a:normAutofit/>
          </a:bodyPr>
          <a:lstStyle/>
          <a:p>
            <a:r>
              <a:rPr lang="en-US" b="1" i="1" dirty="0" smtClean="0">
                <a:latin typeface="Perpetua Titling MT"/>
              </a:rPr>
              <a:t>Who</a:t>
            </a:r>
            <a:r>
              <a:rPr lang="en-US" i="1" dirty="0" smtClean="0">
                <a:latin typeface="Perpetua Titling MT"/>
              </a:rPr>
              <a:t> is</a:t>
            </a:r>
            <a:r>
              <a:rPr lang="en-US" dirty="0" smtClean="0">
                <a:latin typeface="Perpetua Titling MT"/>
              </a:rPr>
              <a:t>….</a:t>
            </a:r>
            <a:r>
              <a:rPr lang="en-US" b="1" dirty="0" smtClean="0">
                <a:latin typeface="Perpetua Titling MT"/>
              </a:rPr>
              <a:t>Betty</a:t>
            </a:r>
            <a:r>
              <a:rPr lang="en-US" dirty="0" smtClean="0">
                <a:latin typeface="Perpetua Titling MT"/>
              </a:rPr>
              <a:t>?</a:t>
            </a:r>
            <a:endParaRPr lang="en-US" dirty="0">
              <a:latin typeface="Perpetua Titling MT" panose="02020502060505020804" pitchFamily="18" charset="0"/>
            </a:endParaRPr>
          </a:p>
        </p:txBody>
      </p:sp>
      <p:pic>
        <p:nvPicPr>
          <p:cNvPr id="16" name="Picture 15">
            <a:extLst>
              <a:ext uri="{FF2B5EF4-FFF2-40B4-BE49-F238E27FC236}">
                <a16:creationId xmlns:a16="http://schemas.microsoft.com/office/drawing/2014/main" xmlns="" id="{78976801-4346-4636-BA62-265C81DFE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xmlns="" id="{30D7B929-988F-44CC-9583-2DFAF4BF546D}"/>
              </a:ext>
            </a:extLst>
          </p:cNvPr>
          <p:cNvSpPr>
            <a:spLocks noGrp="1"/>
          </p:cNvSpPr>
          <p:nvPr>
            <p:ph idx="1"/>
          </p:nvPr>
        </p:nvSpPr>
        <p:spPr>
          <a:xfrm>
            <a:off x="304263" y="2336873"/>
            <a:ext cx="7236157" cy="3599316"/>
          </a:xfrm>
        </p:spPr>
        <p:txBody>
          <a:bodyPr>
            <a:normAutofit/>
          </a:bodyPr>
          <a:lstStyle/>
          <a:p>
            <a:r>
              <a:rPr lang="en-US" sz="2000" dirty="0" smtClean="0"/>
              <a:t>Born Betty Goldstein on 2/24/1921</a:t>
            </a:r>
            <a:endParaRPr lang="en-US" sz="2000" dirty="0"/>
          </a:p>
          <a:p>
            <a:r>
              <a:rPr lang="en-US" sz="2000" dirty="0" smtClean="0"/>
              <a:t>Raised by Jewish &amp; Hungarian immigrant parents</a:t>
            </a:r>
            <a:endParaRPr lang="en-US" sz="2000" dirty="0"/>
          </a:p>
          <a:p>
            <a:r>
              <a:rPr lang="en-US" sz="2000" dirty="0"/>
              <a:t>Lived near Laura Bradley </a:t>
            </a:r>
            <a:r>
              <a:rPr lang="en-US" sz="2000" dirty="0" smtClean="0"/>
              <a:t>Park in the 1920</a:t>
            </a:r>
            <a:r>
              <a:rPr lang="en-US" sz="2000" dirty="0"/>
              <a:t>’s &amp; 30’s </a:t>
            </a:r>
            <a:endParaRPr lang="en-US" sz="2000" dirty="0" smtClean="0"/>
          </a:p>
          <a:p>
            <a:r>
              <a:rPr lang="en-US" sz="2000" dirty="0" smtClean="0"/>
              <a:t>Attended Whittier </a:t>
            </a:r>
            <a:r>
              <a:rPr lang="en-US" sz="2000" dirty="0"/>
              <a:t>&amp; Peoria </a:t>
            </a:r>
            <a:r>
              <a:rPr lang="en-US" sz="2000" dirty="0" smtClean="0"/>
              <a:t>High School</a:t>
            </a:r>
            <a:endParaRPr lang="en-US" sz="2000" dirty="0"/>
          </a:p>
          <a:p>
            <a:r>
              <a:rPr lang="en-US" sz="2000" dirty="0"/>
              <a:t>Shaped </a:t>
            </a:r>
            <a:r>
              <a:rPr lang="en-US" sz="2000" dirty="0" smtClean="0"/>
              <a:t>women’s history around the world</a:t>
            </a:r>
          </a:p>
          <a:p>
            <a:r>
              <a:rPr lang="en-US" sz="2000" dirty="0" smtClean="0"/>
              <a:t>Died 2/4/2006 in Washington, D.C.</a:t>
            </a:r>
            <a:endParaRPr lang="en-US" sz="2000" dirty="0"/>
          </a:p>
          <a:p>
            <a:endParaRPr lang="en-US" sz="2000" dirty="0" smtClean="0"/>
          </a:p>
        </p:txBody>
      </p:sp>
      <p:sp>
        <p:nvSpPr>
          <p:cNvPr id="13" name="TextBox 12">
            <a:extLst>
              <a:ext uri="{FF2B5EF4-FFF2-40B4-BE49-F238E27FC236}">
                <a16:creationId xmlns:a16="http://schemas.microsoft.com/office/drawing/2014/main" xmlns="" id="{58A30559-C271-4572-9EDD-78A89856A699}"/>
              </a:ext>
            </a:extLst>
          </p:cNvPr>
          <p:cNvSpPr txBox="1"/>
          <p:nvPr/>
        </p:nvSpPr>
        <p:spPr>
          <a:xfrm>
            <a:off x="670043" y="5575572"/>
            <a:ext cx="6100010" cy="369332"/>
          </a:xfrm>
          <a:prstGeom prst="rect">
            <a:avLst/>
          </a:prstGeom>
          <a:noFill/>
        </p:spPr>
        <p:txBody>
          <a:bodyPr wrap="square">
            <a:spAutoFit/>
          </a:bodyPr>
          <a:lstStyle/>
          <a:p>
            <a:r>
              <a:rPr lang="en-US" dirty="0"/>
              <a:t>https://www.youtube.com/watch?v=LbetS9Lk-I8</a:t>
            </a:r>
          </a:p>
        </p:txBody>
      </p:sp>
      <p:sp>
        <p:nvSpPr>
          <p:cNvPr id="17" name="TextBox 16">
            <a:extLst>
              <a:ext uri="{FF2B5EF4-FFF2-40B4-BE49-F238E27FC236}">
                <a16:creationId xmlns:a16="http://schemas.microsoft.com/office/drawing/2014/main" xmlns="" id="{CDC77D74-23D7-45DF-968C-77D890BD224A}"/>
              </a:ext>
            </a:extLst>
          </p:cNvPr>
          <p:cNvSpPr txBox="1"/>
          <p:nvPr/>
        </p:nvSpPr>
        <p:spPr>
          <a:xfrm>
            <a:off x="670043" y="5007010"/>
            <a:ext cx="6100010" cy="369332"/>
          </a:xfrm>
          <a:prstGeom prst="rect">
            <a:avLst/>
          </a:prstGeom>
          <a:noFill/>
        </p:spPr>
        <p:txBody>
          <a:bodyPr wrap="square">
            <a:spAutoFit/>
          </a:bodyPr>
          <a:lstStyle/>
          <a:p>
            <a:r>
              <a:rPr lang="en-US" dirty="0"/>
              <a:t>https://www.youtube.com/watch?v=RRICe6iivU8</a:t>
            </a:r>
          </a:p>
        </p:txBody>
      </p:sp>
    </p:spTree>
    <p:extLst>
      <p:ext uri="{BB962C8B-B14F-4D97-AF65-F5344CB8AC3E}">
        <p14:creationId xmlns:p14="http://schemas.microsoft.com/office/powerpoint/2010/main" val="4985842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26573">
        <p15:prstTrans prst="prestige"/>
      </p:transition>
    </mc:Choice>
    <mc:Fallback>
      <p:transition xmlns:p14="http://schemas.microsoft.com/office/powerpoint/2010/main" spd="slow" advTm="2657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ack of multicolored books">
            <a:extLst>
              <a:ext uri="{FF2B5EF4-FFF2-40B4-BE49-F238E27FC236}">
                <a16:creationId xmlns:a16="http://schemas.microsoft.com/office/drawing/2014/main" xmlns="" id="{BC4FF001-DCE4-41A1-A834-8EDE5172F01B}"/>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4387" r="23517" b="1"/>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xmlns="" id="{7125A4D6-AEE3-487B-836F-251A4B18C9CD}"/>
              </a:ext>
            </a:extLst>
          </p:cNvPr>
          <p:cNvSpPr>
            <a:spLocks noGrp="1"/>
          </p:cNvSpPr>
          <p:nvPr>
            <p:ph type="title"/>
          </p:nvPr>
        </p:nvSpPr>
        <p:spPr>
          <a:xfrm>
            <a:off x="4159225" y="609600"/>
            <a:ext cx="6172474" cy="1320800"/>
          </a:xfrm>
        </p:spPr>
        <p:txBody>
          <a:bodyPr>
            <a:normAutofit/>
          </a:bodyPr>
          <a:lstStyle/>
          <a:p>
            <a:r>
              <a:rPr lang="en-US" b="1" dirty="0" smtClean="0">
                <a:solidFill>
                  <a:srgbClr val="F09415"/>
                </a:solidFill>
                <a:latin typeface="Perpetua Titling MT" panose="02020502060505020804" pitchFamily="18" charset="0"/>
              </a:rPr>
              <a:t>Where</a:t>
            </a:r>
            <a:r>
              <a:rPr lang="en-US" dirty="0" smtClean="0">
                <a:solidFill>
                  <a:srgbClr val="F09415"/>
                </a:solidFill>
                <a:latin typeface="Perpetua Titling MT" panose="02020502060505020804" pitchFamily="18" charset="0"/>
              </a:rPr>
              <a:t> Betty </a:t>
            </a:r>
            <a:r>
              <a:rPr lang="en-US" dirty="0">
                <a:solidFill>
                  <a:srgbClr val="F09415"/>
                </a:solidFill>
                <a:latin typeface="Perpetua Titling MT" panose="02020502060505020804" pitchFamily="18" charset="0"/>
              </a:rPr>
              <a:t>Came From</a:t>
            </a:r>
            <a:r>
              <a:rPr lang="en-US" dirty="0" smtClean="0">
                <a:solidFill>
                  <a:srgbClr val="F09415"/>
                </a:solidFill>
                <a:latin typeface="Perpetua Titling MT" panose="02020502060505020804" pitchFamily="18" charset="0"/>
              </a:rPr>
              <a:t>….</a:t>
            </a:r>
            <a:endParaRPr lang="en-US" dirty="0">
              <a:solidFill>
                <a:srgbClr val="F09415"/>
              </a:solidFill>
              <a:latin typeface="Perpetua Titling MT" panose="02020502060505020804" pitchFamily="18" charset="0"/>
            </a:endParaRPr>
          </a:p>
        </p:txBody>
      </p:sp>
      <p:sp>
        <p:nvSpPr>
          <p:cNvPr id="3" name="Content Placeholder 2">
            <a:extLst>
              <a:ext uri="{FF2B5EF4-FFF2-40B4-BE49-F238E27FC236}">
                <a16:creationId xmlns:a16="http://schemas.microsoft.com/office/drawing/2014/main" xmlns="" id="{19AD7B7A-757E-487D-B180-345012D4BCFB}"/>
              </a:ext>
            </a:extLst>
          </p:cNvPr>
          <p:cNvSpPr>
            <a:spLocks noGrp="1"/>
          </p:cNvSpPr>
          <p:nvPr>
            <p:ph idx="1"/>
          </p:nvPr>
        </p:nvSpPr>
        <p:spPr>
          <a:xfrm>
            <a:off x="4159225" y="2544260"/>
            <a:ext cx="7455668" cy="2655060"/>
          </a:xfrm>
        </p:spPr>
        <p:txBody>
          <a:bodyPr numCol="2">
            <a:normAutofit lnSpcReduction="10000"/>
          </a:bodyPr>
          <a:lstStyle/>
          <a:p>
            <a:pPr>
              <a:lnSpc>
                <a:spcPct val="90000"/>
              </a:lnSpc>
            </a:pPr>
            <a:r>
              <a:rPr lang="en-US" sz="2000" dirty="0"/>
              <a:t>Loved to read</a:t>
            </a:r>
          </a:p>
          <a:p>
            <a:pPr>
              <a:lnSpc>
                <a:spcPct val="90000"/>
              </a:lnSpc>
            </a:pPr>
            <a:r>
              <a:rPr lang="en-US" sz="2000" dirty="0" smtClean="0"/>
              <a:t>Excellent student</a:t>
            </a:r>
            <a:endParaRPr lang="en-US" sz="2000" dirty="0"/>
          </a:p>
          <a:p>
            <a:pPr>
              <a:lnSpc>
                <a:spcPct val="90000"/>
              </a:lnSpc>
            </a:pPr>
            <a:r>
              <a:rPr lang="en-US" sz="2000" dirty="0"/>
              <a:t>Borrowed books from </a:t>
            </a:r>
            <a:r>
              <a:rPr lang="en-US" sz="2000" dirty="0" smtClean="0"/>
              <a:t>the Peoria Downtown Library</a:t>
            </a:r>
            <a:endParaRPr lang="en-US" sz="2000" dirty="0"/>
          </a:p>
          <a:p>
            <a:pPr>
              <a:lnSpc>
                <a:spcPct val="90000"/>
              </a:lnSpc>
            </a:pPr>
            <a:r>
              <a:rPr lang="en-US" sz="2000" dirty="0"/>
              <a:t>Understood the power of words very early </a:t>
            </a:r>
          </a:p>
          <a:p>
            <a:pPr>
              <a:lnSpc>
                <a:spcPct val="90000"/>
              </a:lnSpc>
            </a:pPr>
            <a:r>
              <a:rPr lang="en-US" sz="2000" dirty="0"/>
              <a:t>Sledded in Bradley </a:t>
            </a:r>
            <a:r>
              <a:rPr lang="en-US" sz="2000" dirty="0" smtClean="0"/>
              <a:t>Park </a:t>
            </a:r>
          </a:p>
          <a:p>
            <a:pPr marL="0" indent="0">
              <a:lnSpc>
                <a:spcPct val="90000"/>
              </a:lnSpc>
              <a:buNone/>
            </a:pPr>
            <a:r>
              <a:rPr lang="en-US" sz="1400" dirty="0" smtClean="0"/>
              <a:t>    (FIND the </a:t>
            </a:r>
            <a:r>
              <a:rPr lang="en-US" sz="1400" dirty="0"/>
              <a:t>bench in her honor </a:t>
            </a:r>
            <a:r>
              <a:rPr lang="en-US" sz="1400" dirty="0" smtClean="0"/>
              <a:t>there!)</a:t>
            </a:r>
            <a:endParaRPr lang="en-US" sz="1400" dirty="0"/>
          </a:p>
          <a:p>
            <a:pPr>
              <a:lnSpc>
                <a:spcPct val="90000"/>
              </a:lnSpc>
            </a:pPr>
            <a:r>
              <a:rPr lang="en-US" sz="2000" dirty="0"/>
              <a:t>Acted in school plays</a:t>
            </a:r>
          </a:p>
          <a:p>
            <a:pPr>
              <a:lnSpc>
                <a:spcPct val="90000"/>
              </a:lnSpc>
            </a:pPr>
            <a:r>
              <a:rPr lang="en-US" sz="2000" dirty="0"/>
              <a:t>Strong personality</a:t>
            </a:r>
          </a:p>
          <a:p>
            <a:pPr>
              <a:lnSpc>
                <a:spcPct val="90000"/>
              </a:lnSpc>
            </a:pPr>
            <a:r>
              <a:rPr lang="en-US" sz="2000" dirty="0"/>
              <a:t>Wrote articles and poetry</a:t>
            </a:r>
          </a:p>
          <a:p>
            <a:pPr>
              <a:lnSpc>
                <a:spcPct val="90000"/>
              </a:lnSpc>
            </a:pPr>
            <a:r>
              <a:rPr lang="en-US" sz="2000" dirty="0"/>
              <a:t>Wrote for PHS newspaper</a:t>
            </a:r>
          </a:p>
          <a:p>
            <a:pPr>
              <a:lnSpc>
                <a:spcPct val="90000"/>
              </a:lnSpc>
            </a:pPr>
            <a:r>
              <a:rPr lang="en-US" sz="2000" dirty="0"/>
              <a:t>Founded a magazine at PHS called </a:t>
            </a:r>
            <a:r>
              <a:rPr lang="en-US" sz="2000" i="1" dirty="0"/>
              <a:t>Tide</a:t>
            </a:r>
          </a:p>
          <a:p>
            <a:r>
              <a:rPr lang="en-US" sz="2000" dirty="0"/>
              <a:t>PHS </a:t>
            </a:r>
            <a:r>
              <a:rPr lang="en-US" sz="2000" dirty="0" smtClean="0"/>
              <a:t>1938 Valedictorian</a:t>
            </a:r>
            <a:endParaRPr lang="en-US" sz="1500" i="1" dirty="0"/>
          </a:p>
        </p:txBody>
      </p:sp>
      <p:pic>
        <p:nvPicPr>
          <p:cNvPr id="1026" name="Picture 2" descr="1930&amp;#39;S FEMINIST BETTY Friedan High School Yearbook ~ Photos~History~++++ -  $75.00 | PicClick">
            <a:extLst>
              <a:ext uri="{FF2B5EF4-FFF2-40B4-BE49-F238E27FC236}">
                <a16:creationId xmlns:a16="http://schemas.microsoft.com/office/drawing/2014/main" xmlns="" id="{171BEA5F-5E16-477A-AC71-F33C595A00FA}"/>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10939" r="-2" b="20029"/>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32950"/>
      </p:ext>
    </p:extLst>
  </p:cSld>
  <p:clrMapOvr>
    <a:masterClrMapping/>
  </p:clrMapOvr>
  <p:transition xmlns:p14="http://schemas.microsoft.com/office/powerpoint/2010/main" spd="slow" advTm="16937">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60F3F-1E2A-4610-8D79-83828766D0A9}"/>
              </a:ext>
            </a:extLst>
          </p:cNvPr>
          <p:cNvSpPr>
            <a:spLocks noGrp="1"/>
          </p:cNvSpPr>
          <p:nvPr>
            <p:ph type="title"/>
          </p:nvPr>
        </p:nvSpPr>
        <p:spPr>
          <a:xfrm>
            <a:off x="2849562" y="609600"/>
            <a:ext cx="6424439" cy="1320800"/>
          </a:xfrm>
        </p:spPr>
        <p:txBody>
          <a:bodyPr>
            <a:normAutofit/>
          </a:bodyPr>
          <a:lstStyle/>
          <a:p>
            <a:r>
              <a:rPr lang="en-US" b="1" dirty="0" smtClean="0">
                <a:solidFill>
                  <a:srgbClr val="F09415"/>
                </a:solidFill>
                <a:latin typeface="Perpetua Titling MT" panose="02020502060505020804" pitchFamily="18" charset="0"/>
              </a:rPr>
              <a:t>How</a:t>
            </a:r>
            <a:r>
              <a:rPr lang="en-US" dirty="0" smtClean="0">
                <a:solidFill>
                  <a:srgbClr val="F09415"/>
                </a:solidFill>
                <a:latin typeface="Perpetua Titling MT" panose="02020502060505020804" pitchFamily="18" charset="0"/>
              </a:rPr>
              <a:t> Betty Evolved….</a:t>
            </a:r>
            <a:endParaRPr lang="en-US" dirty="0">
              <a:solidFill>
                <a:srgbClr val="F09415"/>
              </a:solidFill>
              <a:latin typeface="Perpetua Titling MT" panose="02020502060505020804" pitchFamily="18" charset="0"/>
            </a:endParaRPr>
          </a:p>
        </p:txBody>
      </p:sp>
      <p:sp>
        <p:nvSpPr>
          <p:cNvPr id="3" name="Content Placeholder 2">
            <a:extLst>
              <a:ext uri="{FF2B5EF4-FFF2-40B4-BE49-F238E27FC236}">
                <a16:creationId xmlns:a16="http://schemas.microsoft.com/office/drawing/2014/main" xmlns="" id="{730E556C-BD95-464D-B759-3234D91321F4}"/>
              </a:ext>
            </a:extLst>
          </p:cNvPr>
          <p:cNvSpPr>
            <a:spLocks noGrp="1"/>
          </p:cNvSpPr>
          <p:nvPr>
            <p:ph idx="1"/>
          </p:nvPr>
        </p:nvSpPr>
        <p:spPr>
          <a:xfrm>
            <a:off x="2849562" y="2175188"/>
            <a:ext cx="8791789" cy="4042070"/>
          </a:xfrm>
        </p:spPr>
        <p:txBody>
          <a:bodyPr vert="horz" lIns="91440" tIns="45720" rIns="91440" bIns="45720" rtlCol="0" anchor="t">
            <a:normAutofit/>
          </a:bodyPr>
          <a:lstStyle/>
          <a:p>
            <a:r>
              <a:rPr lang="en-US" dirty="0"/>
              <a:t>Left Peoria to attend college out East</a:t>
            </a:r>
          </a:p>
          <a:p>
            <a:r>
              <a:rPr lang="en-US" dirty="0"/>
              <a:t>Graduated from Smith </a:t>
            </a:r>
            <a:r>
              <a:rPr lang="en-US" dirty="0" smtClean="0"/>
              <a:t>(all </a:t>
            </a:r>
            <a:r>
              <a:rPr lang="en-US" dirty="0"/>
              <a:t>female </a:t>
            </a:r>
            <a:r>
              <a:rPr lang="en-US" dirty="0" smtClean="0"/>
              <a:t>college) in </a:t>
            </a:r>
            <a:r>
              <a:rPr lang="en-US" dirty="0"/>
              <a:t>1942</a:t>
            </a:r>
          </a:p>
          <a:p>
            <a:r>
              <a:rPr lang="en-US" dirty="0"/>
              <a:t>Editor of college newspaper</a:t>
            </a:r>
          </a:p>
          <a:p>
            <a:r>
              <a:rPr lang="en-US" dirty="0"/>
              <a:t>M</a:t>
            </a:r>
            <a:r>
              <a:rPr lang="en-US" dirty="0" smtClean="0"/>
              <a:t>arried </a:t>
            </a:r>
            <a:r>
              <a:rPr lang="en-US" dirty="0"/>
              <a:t>to a theater </a:t>
            </a:r>
            <a:r>
              <a:rPr lang="en-US" dirty="0" smtClean="0"/>
              <a:t>producer</a:t>
            </a:r>
            <a:r>
              <a:rPr lang="en-US" dirty="0"/>
              <a:t> </a:t>
            </a:r>
            <a:r>
              <a:rPr lang="en-US" dirty="0" smtClean="0"/>
              <a:t>Carl Friedan </a:t>
            </a:r>
            <a:r>
              <a:rPr lang="en-US" dirty="0"/>
              <a:t>1947-</a:t>
            </a:r>
            <a:r>
              <a:rPr lang="en-US" dirty="0" smtClean="0"/>
              <a:t>1969</a:t>
            </a:r>
            <a:endParaRPr lang="en-US" dirty="0"/>
          </a:p>
          <a:p>
            <a:r>
              <a:rPr lang="en-US" dirty="0"/>
              <a:t>Had 3 children: Daniel, Jonathan, </a:t>
            </a:r>
            <a:r>
              <a:rPr lang="en-US" dirty="0" smtClean="0"/>
              <a:t> and Emily</a:t>
            </a:r>
            <a:endParaRPr lang="en-US" dirty="0"/>
          </a:p>
          <a:p>
            <a:r>
              <a:rPr lang="en-US" dirty="0"/>
              <a:t>Went back to work (journalist) after 1</a:t>
            </a:r>
            <a:r>
              <a:rPr lang="en-US" baseline="30000" dirty="0"/>
              <a:t>st</a:t>
            </a:r>
            <a:r>
              <a:rPr lang="en-US" dirty="0"/>
              <a:t> </a:t>
            </a:r>
            <a:r>
              <a:rPr lang="en-US" dirty="0" smtClean="0"/>
              <a:t>child, </a:t>
            </a:r>
            <a:r>
              <a:rPr lang="en-US" i="1" dirty="0"/>
              <a:t>but was fired because </a:t>
            </a:r>
            <a:r>
              <a:rPr lang="en-US" i="1" dirty="0" smtClean="0"/>
              <a:t>she was pregnant!</a:t>
            </a:r>
            <a:endParaRPr lang="en-US" i="1" dirty="0"/>
          </a:p>
          <a:p>
            <a:r>
              <a:rPr lang="en-US" dirty="0" smtClean="0"/>
              <a:t>Became a Stay-at-home </a:t>
            </a:r>
            <a:r>
              <a:rPr lang="en-US" dirty="0"/>
              <a:t>mom</a:t>
            </a:r>
          </a:p>
          <a:p>
            <a:r>
              <a:rPr lang="en-US" dirty="0"/>
              <a:t>Realized that was not </a:t>
            </a:r>
            <a:r>
              <a:rPr lang="en-US" dirty="0" smtClean="0"/>
              <a:t>enough </a:t>
            </a:r>
            <a:r>
              <a:rPr lang="en-US" u="sng" dirty="0" smtClean="0"/>
              <a:t>for her</a:t>
            </a:r>
            <a:r>
              <a:rPr lang="en-US" dirty="0" smtClean="0"/>
              <a:t>… </a:t>
            </a:r>
            <a:r>
              <a:rPr lang="en-US" dirty="0"/>
              <a:t>did not feel fulfilled</a:t>
            </a:r>
          </a:p>
        </p:txBody>
      </p:sp>
      <p:pic>
        <p:nvPicPr>
          <p:cNvPr id="5122" name="Picture 2" descr="Betty Friedan - Betty friedan and NOW">
            <a:extLst>
              <a:ext uri="{FF2B5EF4-FFF2-40B4-BE49-F238E27FC236}">
                <a16:creationId xmlns:a16="http://schemas.microsoft.com/office/drawing/2014/main" xmlns="" id="{1C32EBF2-A613-4D2B-9A4A-F62D2642C1AA}"/>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27681" r="7693" b="1"/>
          <a:stretch/>
        </p:blipFill>
        <p:spPr bwMode="auto">
          <a:xfrm>
            <a:off x="1" y="10"/>
            <a:ext cx="2204759" cy="3433854"/>
          </a:xfrm>
          <a:custGeom>
            <a:avLst/>
            <a:gdLst/>
            <a:ahLst/>
            <a:cxnLst/>
            <a:rect l="l" t="t" r="r" b="b"/>
            <a:pathLst>
              <a:path w="2204759" h="3433864">
                <a:moveTo>
                  <a:pt x="0" y="0"/>
                </a:moveTo>
                <a:lnTo>
                  <a:pt x="1674254" y="0"/>
                </a:lnTo>
                <a:lnTo>
                  <a:pt x="2204759" y="3433864"/>
                </a:lnTo>
                <a:lnTo>
                  <a:pt x="0" y="3433864"/>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Magazine printing process">
            <a:extLst>
              <a:ext uri="{FF2B5EF4-FFF2-40B4-BE49-F238E27FC236}">
                <a16:creationId xmlns:a16="http://schemas.microsoft.com/office/drawing/2014/main" xmlns="" id="{6B8B9B13-8BE4-44EE-8185-440012A2FC39}"/>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30971" r="12699" b="2"/>
          <a:stretch/>
        </p:blipFill>
        <p:spPr>
          <a:xfrm>
            <a:off x="20" y="3433864"/>
            <a:ext cx="2734036" cy="3433865"/>
          </a:xfrm>
          <a:custGeom>
            <a:avLst/>
            <a:gdLst/>
            <a:ahLst/>
            <a:cxnLst/>
            <a:rect l="l" t="t" r="r" b="b"/>
            <a:pathLst>
              <a:path w="2734056" h="3433865">
                <a:moveTo>
                  <a:pt x="0" y="0"/>
                </a:moveTo>
                <a:lnTo>
                  <a:pt x="2204758" y="0"/>
                </a:lnTo>
                <a:lnTo>
                  <a:pt x="2734056" y="3426053"/>
                </a:lnTo>
                <a:lnTo>
                  <a:pt x="2734056" y="3433865"/>
                </a:lnTo>
                <a:lnTo>
                  <a:pt x="461457" y="3433865"/>
                </a:lnTo>
                <a:lnTo>
                  <a:pt x="0" y="706119"/>
                </a:lnTo>
                <a:close/>
              </a:path>
            </a:pathLst>
          </a:custGeom>
        </p:spPr>
      </p:pic>
    </p:spTree>
    <p:extLst>
      <p:ext uri="{BB962C8B-B14F-4D97-AF65-F5344CB8AC3E}">
        <p14:creationId xmlns:p14="http://schemas.microsoft.com/office/powerpoint/2010/main" val="42496983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942A1-7AA9-4171-9810-ABA28A7D1096}"/>
              </a:ext>
            </a:extLst>
          </p:cNvPr>
          <p:cNvSpPr>
            <a:spLocks noGrp="1"/>
          </p:cNvSpPr>
          <p:nvPr>
            <p:ph type="title"/>
          </p:nvPr>
        </p:nvSpPr>
        <p:spPr>
          <a:xfrm>
            <a:off x="6343484" y="609600"/>
            <a:ext cx="2930518" cy="1320800"/>
          </a:xfrm>
        </p:spPr>
        <p:txBody>
          <a:bodyPr anchor="ctr">
            <a:normAutofit fontScale="90000"/>
          </a:bodyPr>
          <a:lstStyle/>
          <a:p>
            <a:r>
              <a:rPr lang="en-US" b="1" dirty="0" smtClean="0">
                <a:solidFill>
                  <a:srgbClr val="F09415"/>
                </a:solidFill>
                <a:latin typeface="Perpetua Titling MT" panose="02020502060505020804" pitchFamily="18" charset="0"/>
              </a:rPr>
              <a:t>Why</a:t>
            </a:r>
            <a:r>
              <a:rPr lang="en-US" dirty="0" smtClean="0">
                <a:solidFill>
                  <a:srgbClr val="F09415"/>
                </a:solidFill>
                <a:latin typeface="Perpetua Titling MT" panose="02020502060505020804" pitchFamily="18" charset="0"/>
              </a:rPr>
              <a:t> Betty </a:t>
            </a:r>
            <a:r>
              <a:rPr lang="en-US" dirty="0">
                <a:solidFill>
                  <a:srgbClr val="F09415"/>
                </a:solidFill>
                <a:latin typeface="Perpetua Titling MT" panose="02020502060505020804" pitchFamily="18" charset="0"/>
              </a:rPr>
              <a:t>is </a:t>
            </a:r>
            <a:r>
              <a:rPr lang="en-US" dirty="0" smtClean="0">
                <a:solidFill>
                  <a:srgbClr val="F09415"/>
                </a:solidFill>
                <a:latin typeface="Perpetua Titling MT" panose="02020502060505020804" pitchFamily="18" charset="0"/>
              </a:rPr>
              <a:t>Famous....</a:t>
            </a:r>
            <a:endParaRPr lang="en-US" dirty="0">
              <a:solidFill>
                <a:srgbClr val="F09415"/>
              </a:solidFill>
              <a:latin typeface="Perpetua Titling MT" panose="02020502060505020804" pitchFamily="18" charset="0"/>
            </a:endParaRPr>
          </a:p>
        </p:txBody>
      </p:sp>
      <p:pic>
        <p:nvPicPr>
          <p:cNvPr id="4" name="Picture 3"/>
          <p:cNvPicPr>
            <a:picLocks noChangeAspect="1"/>
          </p:cNvPicPr>
          <p:nvPr/>
        </p:nvPicPr>
        <p:blipFill>
          <a:blip r:embed="rId2"/>
          <a:stretch>
            <a:fillRect/>
          </a:stretch>
        </p:blipFill>
        <p:spPr>
          <a:xfrm>
            <a:off x="380786" y="886233"/>
            <a:ext cx="5413123" cy="3031349"/>
          </a:xfrm>
          <a:prstGeom prst="rect">
            <a:avLst/>
          </a:prstGeom>
        </p:spPr>
      </p:pic>
      <p:sp>
        <p:nvSpPr>
          <p:cNvPr id="3" name="Content Placeholder 2">
            <a:extLst>
              <a:ext uri="{FF2B5EF4-FFF2-40B4-BE49-F238E27FC236}">
                <a16:creationId xmlns:a16="http://schemas.microsoft.com/office/drawing/2014/main" xmlns="" id="{BF5870D2-9E14-41EB-868D-1D00DA6026D9}"/>
              </a:ext>
            </a:extLst>
          </p:cNvPr>
          <p:cNvSpPr>
            <a:spLocks noGrp="1"/>
          </p:cNvSpPr>
          <p:nvPr>
            <p:ph idx="1"/>
          </p:nvPr>
        </p:nvSpPr>
        <p:spPr>
          <a:xfrm>
            <a:off x="5873590" y="2101517"/>
            <a:ext cx="6318409" cy="4515852"/>
          </a:xfrm>
        </p:spPr>
        <p:txBody>
          <a:bodyPr vert="horz" lIns="91440" tIns="45720" rIns="91440" bIns="45720" numCol="1" rtlCol="0" anchor="t">
            <a:normAutofit/>
          </a:bodyPr>
          <a:lstStyle/>
          <a:p>
            <a:pPr marL="0" indent="0">
              <a:buNone/>
            </a:pPr>
            <a:r>
              <a:rPr lang="en-US" sz="2000" u="sng" dirty="0" smtClean="0"/>
              <a:t>Leading figure </a:t>
            </a:r>
            <a:r>
              <a:rPr lang="en-US" sz="2000" u="sng" dirty="0"/>
              <a:t>in </a:t>
            </a:r>
            <a:r>
              <a:rPr lang="en-US" sz="2000" u="sng" dirty="0" smtClean="0"/>
              <a:t>women’s movement</a:t>
            </a:r>
            <a:r>
              <a:rPr lang="en-US" sz="2000" dirty="0" smtClean="0"/>
              <a:t>:</a:t>
            </a:r>
          </a:p>
          <a:p>
            <a:pPr marL="0" indent="0">
              <a:buNone/>
            </a:pPr>
            <a:endParaRPr lang="en-US" sz="400" dirty="0"/>
          </a:p>
          <a:p>
            <a:r>
              <a:rPr lang="en-US" sz="1900" dirty="0" smtClean="0"/>
              <a:t>1966 Co-founder </a:t>
            </a:r>
            <a:r>
              <a:rPr lang="en-US" sz="1900" dirty="0"/>
              <a:t>of National Organization for Women (NOW) </a:t>
            </a:r>
            <a:r>
              <a:rPr lang="en-US" sz="1900" dirty="0" smtClean="0"/>
              <a:t>to </a:t>
            </a:r>
            <a:r>
              <a:rPr lang="en-US" sz="1900" dirty="0"/>
              <a:t>give women more rights</a:t>
            </a:r>
          </a:p>
          <a:p>
            <a:r>
              <a:rPr lang="en-US" sz="1900" dirty="0" smtClean="0"/>
              <a:t>1970 organized </a:t>
            </a:r>
            <a:r>
              <a:rPr lang="en-US" sz="1900" dirty="0"/>
              <a:t>nationwide Women’s Strike for Equality in NYC with over 50,000 in </a:t>
            </a:r>
            <a:r>
              <a:rPr lang="en-US" sz="1900" dirty="0" smtClean="0"/>
              <a:t>attendance</a:t>
            </a:r>
            <a:endParaRPr lang="en-US" sz="1900" dirty="0"/>
          </a:p>
          <a:p>
            <a:r>
              <a:rPr lang="en-US" sz="1900" dirty="0" smtClean="0"/>
              <a:t>1971 established </a:t>
            </a:r>
            <a:r>
              <a:rPr lang="en-US" sz="1900" dirty="0"/>
              <a:t>National Women’s Political </a:t>
            </a:r>
            <a:r>
              <a:rPr lang="en-US" sz="1900" dirty="0" smtClean="0"/>
              <a:t>Caucus</a:t>
            </a:r>
            <a:endParaRPr lang="en-US" sz="1900" dirty="0"/>
          </a:p>
          <a:p>
            <a:r>
              <a:rPr lang="en-US" sz="1900" dirty="0" smtClean="0"/>
              <a:t>1971 Supporter </a:t>
            </a:r>
            <a:r>
              <a:rPr lang="en-US" sz="1900" dirty="0"/>
              <a:t>of Equal Rights </a:t>
            </a:r>
            <a:r>
              <a:rPr lang="en-US" sz="1900" dirty="0" smtClean="0"/>
              <a:t>Amendment</a:t>
            </a:r>
            <a:endParaRPr lang="en-US" sz="1900" dirty="0"/>
          </a:p>
          <a:p>
            <a:r>
              <a:rPr lang="en-US" sz="1900" dirty="0"/>
              <a:t>Regarded as influential author and intellectual </a:t>
            </a:r>
          </a:p>
          <a:p>
            <a:r>
              <a:rPr lang="en-US" sz="1900" dirty="0" smtClean="0"/>
              <a:t>Teacher/Lecturer </a:t>
            </a:r>
            <a:r>
              <a:rPr lang="en-US" sz="1900" dirty="0"/>
              <a:t>at many </a:t>
            </a:r>
            <a:r>
              <a:rPr lang="en-US" sz="1900" dirty="0" smtClean="0"/>
              <a:t>universities</a:t>
            </a:r>
          </a:p>
          <a:p>
            <a:r>
              <a:rPr lang="en-US" sz="1900" dirty="0" smtClean="0"/>
              <a:t>Wrote 6 books</a:t>
            </a:r>
            <a:endParaRPr lang="en-US" sz="1900" dirty="0"/>
          </a:p>
          <a:p>
            <a:r>
              <a:rPr lang="en-US" sz="1900" dirty="0"/>
              <a:t>Remained active in politics and advocacy </a:t>
            </a:r>
            <a:r>
              <a:rPr lang="en-US" sz="1900" dirty="0" smtClean="0"/>
              <a:t>till 1990</a:t>
            </a:r>
            <a:r>
              <a:rPr lang="en-US" sz="1900" dirty="0"/>
              <a:t>’s</a:t>
            </a:r>
          </a:p>
          <a:p>
            <a:pPr lvl="1">
              <a:lnSpc>
                <a:spcPct val="90000"/>
              </a:lnSpc>
            </a:pPr>
            <a:endParaRPr lang="en-US" sz="700" dirty="0"/>
          </a:p>
          <a:p>
            <a:pPr lvl="1">
              <a:lnSpc>
                <a:spcPct val="90000"/>
              </a:lnSpc>
            </a:pPr>
            <a:endParaRPr lang="en-US" sz="700" dirty="0"/>
          </a:p>
          <a:p>
            <a:pPr marL="914400" lvl="2" indent="0">
              <a:lnSpc>
                <a:spcPct val="90000"/>
              </a:lnSpc>
              <a:buNone/>
            </a:pPr>
            <a:endParaRPr lang="en-US" sz="700" dirty="0"/>
          </a:p>
          <a:p>
            <a:pPr marL="457200" lvl="1" indent="0">
              <a:lnSpc>
                <a:spcPct val="90000"/>
              </a:lnSpc>
              <a:buNone/>
            </a:pPr>
            <a:endParaRPr lang="en-US" sz="700" dirty="0"/>
          </a:p>
        </p:txBody>
      </p:sp>
      <p:sp>
        <p:nvSpPr>
          <p:cNvPr id="7" name="TextBox 6"/>
          <p:cNvSpPr txBox="1"/>
          <p:nvPr/>
        </p:nvSpPr>
        <p:spPr>
          <a:xfrm>
            <a:off x="368496" y="4021860"/>
            <a:ext cx="5425720" cy="2535566"/>
          </a:xfrm>
          <a:prstGeom prst="rect">
            <a:avLst/>
          </a:prstGeom>
          <a:noFill/>
        </p:spPr>
        <p:txBody>
          <a:bodyPr wrap="square" rtlCol="0" anchor="b">
            <a:spAutoFit/>
          </a:bodyPr>
          <a:lstStyle/>
          <a:p>
            <a:pPr algn="ctr">
              <a:lnSpc>
                <a:spcPct val="90000"/>
              </a:lnSpc>
            </a:pPr>
            <a:r>
              <a:rPr lang="en-US" sz="2200" dirty="0">
                <a:solidFill>
                  <a:schemeClr val="accent1"/>
                </a:solidFill>
              </a:rPr>
              <a:t>Betty explored the </a:t>
            </a:r>
            <a:r>
              <a:rPr lang="en-US" sz="2200" dirty="0" smtClean="0">
                <a:solidFill>
                  <a:schemeClr val="accent1"/>
                </a:solidFill>
              </a:rPr>
              <a:t>idea </a:t>
            </a:r>
            <a:r>
              <a:rPr lang="en-US" sz="2200" dirty="0">
                <a:solidFill>
                  <a:schemeClr val="accent1"/>
                </a:solidFill>
              </a:rPr>
              <a:t>of women finding fulfillment beyond </a:t>
            </a:r>
            <a:r>
              <a:rPr lang="en-US" sz="2200" dirty="0" smtClean="0">
                <a:solidFill>
                  <a:schemeClr val="accent1"/>
                </a:solidFill>
              </a:rPr>
              <a:t>their traditional roles </a:t>
            </a:r>
          </a:p>
          <a:p>
            <a:pPr algn="ctr">
              <a:lnSpc>
                <a:spcPct val="90000"/>
              </a:lnSpc>
            </a:pPr>
            <a:endParaRPr lang="en-US" sz="2200" dirty="0" smtClean="0">
              <a:solidFill>
                <a:schemeClr val="accent1"/>
              </a:solidFill>
            </a:endParaRPr>
          </a:p>
          <a:p>
            <a:pPr algn="ctr">
              <a:lnSpc>
                <a:spcPct val="90000"/>
              </a:lnSpc>
            </a:pPr>
            <a:r>
              <a:rPr lang="en-US" sz="2200" dirty="0" smtClean="0">
                <a:solidFill>
                  <a:schemeClr val="accent1"/>
                </a:solidFill>
              </a:rPr>
              <a:t>Her Book the </a:t>
            </a:r>
            <a:r>
              <a:rPr lang="en-US" sz="2200" i="1" dirty="0">
                <a:solidFill>
                  <a:schemeClr val="accent1"/>
                </a:solidFill>
              </a:rPr>
              <a:t>FEMININE </a:t>
            </a:r>
            <a:r>
              <a:rPr lang="en-US" sz="2200" i="1" dirty="0" smtClean="0">
                <a:solidFill>
                  <a:schemeClr val="accent1"/>
                </a:solidFill>
              </a:rPr>
              <a:t>MYSTIQUE</a:t>
            </a:r>
          </a:p>
          <a:p>
            <a:pPr algn="ctr">
              <a:lnSpc>
                <a:spcPct val="90000"/>
              </a:lnSpc>
            </a:pPr>
            <a:r>
              <a:rPr lang="en-US" sz="2200" i="1" dirty="0" smtClean="0">
                <a:solidFill>
                  <a:schemeClr val="accent1"/>
                </a:solidFill>
              </a:rPr>
              <a:t> </a:t>
            </a:r>
            <a:r>
              <a:rPr lang="en-US" sz="2200" dirty="0" smtClean="0">
                <a:solidFill>
                  <a:schemeClr val="accent1"/>
                </a:solidFill>
              </a:rPr>
              <a:t>written</a:t>
            </a:r>
            <a:r>
              <a:rPr lang="en-US" sz="2200" i="1" dirty="0" smtClean="0">
                <a:solidFill>
                  <a:schemeClr val="accent1"/>
                </a:solidFill>
              </a:rPr>
              <a:t> </a:t>
            </a:r>
            <a:r>
              <a:rPr lang="en-US" sz="2200" dirty="0" smtClean="0">
                <a:solidFill>
                  <a:schemeClr val="accent1"/>
                </a:solidFill>
              </a:rPr>
              <a:t>in</a:t>
            </a:r>
            <a:r>
              <a:rPr lang="en-US" sz="2200" i="1" dirty="0" smtClean="0">
                <a:solidFill>
                  <a:schemeClr val="accent1"/>
                </a:solidFill>
              </a:rPr>
              <a:t> </a:t>
            </a:r>
            <a:r>
              <a:rPr lang="en-US" sz="2200" dirty="0" smtClean="0">
                <a:solidFill>
                  <a:schemeClr val="accent1"/>
                </a:solidFill>
              </a:rPr>
              <a:t>1963 sparked </a:t>
            </a:r>
            <a:r>
              <a:rPr lang="en-US" sz="2200" dirty="0">
                <a:solidFill>
                  <a:schemeClr val="accent1"/>
                </a:solidFill>
              </a:rPr>
              <a:t>a wave </a:t>
            </a:r>
            <a:endParaRPr lang="en-US" sz="2200" dirty="0" smtClean="0">
              <a:solidFill>
                <a:schemeClr val="accent1"/>
              </a:solidFill>
            </a:endParaRPr>
          </a:p>
          <a:p>
            <a:pPr algn="ctr">
              <a:lnSpc>
                <a:spcPct val="90000"/>
              </a:lnSpc>
            </a:pPr>
            <a:r>
              <a:rPr lang="en-US" sz="2200" dirty="0" smtClean="0">
                <a:solidFill>
                  <a:schemeClr val="accent1"/>
                </a:solidFill>
              </a:rPr>
              <a:t>of </a:t>
            </a:r>
            <a:r>
              <a:rPr lang="en-US" sz="2200" dirty="0">
                <a:solidFill>
                  <a:schemeClr val="accent1"/>
                </a:solidFill>
              </a:rPr>
              <a:t>American feminism</a:t>
            </a:r>
          </a:p>
          <a:p>
            <a:pPr algn="ctr">
              <a:lnSpc>
                <a:spcPct val="90000"/>
              </a:lnSpc>
            </a:pPr>
            <a:endParaRPr lang="en-US" sz="2200" dirty="0" smtClean="0">
              <a:solidFill>
                <a:schemeClr val="accent1"/>
              </a:solidFill>
            </a:endParaRPr>
          </a:p>
          <a:p>
            <a:pPr algn="ctr">
              <a:lnSpc>
                <a:spcPct val="90000"/>
              </a:lnSpc>
            </a:pPr>
            <a:endParaRPr lang="en-US" sz="2200" dirty="0">
              <a:solidFill>
                <a:schemeClr val="accent1"/>
              </a:solidFill>
            </a:endParaRPr>
          </a:p>
        </p:txBody>
      </p:sp>
    </p:spTree>
    <p:extLst>
      <p:ext uri="{BB962C8B-B14F-4D97-AF65-F5344CB8AC3E}">
        <p14:creationId xmlns:p14="http://schemas.microsoft.com/office/powerpoint/2010/main" val="4263299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2A773CA-28F4-49C2-BFA3-49A5867C7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D7C72BA-4476-4E4B-BC37-9A75FD0C595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12">
            <a:extLst>
              <a:ext uri="{FF2B5EF4-FFF2-40B4-BE49-F238E27FC236}">
                <a16:creationId xmlns:a16="http://schemas.microsoft.com/office/drawing/2014/main" xmlns="" id="{3009A16D-868B-4145-BBC6-555098537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
            <a:extLst>
              <a:ext uri="{FF2B5EF4-FFF2-40B4-BE49-F238E27FC236}">
                <a16:creationId xmlns:a16="http://schemas.microsoft.com/office/drawing/2014/main" xmlns="" id="{3992EB33-38E1-4175-8EE2-9BB8CC159C7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2" name="Rectangle 16">
            <a:extLst>
              <a:ext uri="{FF2B5EF4-FFF2-40B4-BE49-F238E27FC236}">
                <a16:creationId xmlns:a16="http://schemas.microsoft.com/office/drawing/2014/main" xmlns="" id="{2DCAE5CF-5D29-4779-83E1-BDB64E4F30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D63CB4FD-A0A2-44C2-A5F6-4B0FAC4EA5AA}"/>
              </a:ext>
            </a:extLst>
          </p:cNvPr>
          <p:cNvSpPr>
            <a:spLocks noGrp="1"/>
          </p:cNvSpPr>
          <p:nvPr>
            <p:ph type="title"/>
          </p:nvPr>
        </p:nvSpPr>
        <p:spPr>
          <a:xfrm>
            <a:off x="3176" y="2063262"/>
            <a:ext cx="4753307" cy="2661052"/>
          </a:xfrm>
        </p:spPr>
        <p:txBody>
          <a:bodyPr>
            <a:normAutofit/>
          </a:bodyPr>
          <a:lstStyle/>
          <a:p>
            <a:pPr algn="r"/>
            <a:r>
              <a:rPr lang="en-US" sz="4400" dirty="0"/>
              <a:t/>
            </a:r>
            <a:br>
              <a:rPr lang="en-US" sz="4400" dirty="0"/>
            </a:br>
            <a:r>
              <a:rPr lang="en-US" sz="4400" dirty="0"/>
              <a:t>WHAT </a:t>
            </a:r>
            <a:r>
              <a:rPr lang="en-US" sz="4400" dirty="0" smtClean="0">
                <a:solidFill>
                  <a:srgbClr val="F09415"/>
                </a:solidFill>
              </a:rPr>
              <a:t>Betty</a:t>
            </a:r>
            <a:r>
              <a:rPr lang="en-US" sz="4400" dirty="0" smtClean="0"/>
              <a:t> </a:t>
            </a:r>
            <a:r>
              <a:rPr lang="en-US" sz="4400" dirty="0"/>
              <a:t>Accomplished</a:t>
            </a:r>
          </a:p>
        </p:txBody>
      </p:sp>
      <p:graphicFrame>
        <p:nvGraphicFramePr>
          <p:cNvPr id="5" name="Content Placeholder 2">
            <a:extLst>
              <a:ext uri="{FF2B5EF4-FFF2-40B4-BE49-F238E27FC236}">
                <a16:creationId xmlns:a16="http://schemas.microsoft.com/office/drawing/2014/main" xmlns="" id="{C269A6A9-F767-4FE2-BEC3-E7AD1BA208A6}"/>
              </a:ext>
            </a:extLst>
          </p:cNvPr>
          <p:cNvGraphicFramePr>
            <a:graphicFrameLocks noGrp="1"/>
          </p:cNvGraphicFramePr>
          <p:nvPr>
            <p:ph idx="1"/>
            <p:extLst>
              <p:ext uri="{D42A27DB-BD31-4B8C-83A1-F6EECF244321}">
                <p14:modId xmlns:p14="http://schemas.microsoft.com/office/powerpoint/2010/main" val="2361096674"/>
              </p:ext>
            </p:extLst>
          </p:nvPr>
        </p:nvGraphicFramePr>
        <p:xfrm>
          <a:off x="5284788" y="546184"/>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9060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6D140-B304-444C-817F-1948707BDEBF}"/>
              </a:ext>
            </a:extLst>
          </p:cNvPr>
          <p:cNvSpPr>
            <a:spLocks noGrp="1"/>
          </p:cNvSpPr>
          <p:nvPr>
            <p:ph type="title"/>
          </p:nvPr>
        </p:nvSpPr>
        <p:spPr>
          <a:xfrm>
            <a:off x="680321" y="753228"/>
            <a:ext cx="9613861" cy="1080938"/>
          </a:xfrm>
        </p:spPr>
        <p:txBody>
          <a:bodyPr>
            <a:normAutofit/>
          </a:bodyPr>
          <a:lstStyle/>
          <a:p>
            <a:r>
              <a:rPr lang="en-US" dirty="0" smtClean="0"/>
              <a:t>Peoria's </a:t>
            </a:r>
            <a:r>
              <a:rPr lang="en-US" dirty="0"/>
              <a:t>Betty </a:t>
            </a:r>
            <a:r>
              <a:rPr lang="en-US" dirty="0" smtClean="0"/>
              <a:t>Friedan </a:t>
            </a:r>
            <a:r>
              <a:rPr lang="mr-IN" dirty="0" smtClean="0"/>
              <a:t>–</a:t>
            </a:r>
            <a:r>
              <a:rPr lang="en-US" dirty="0" smtClean="0"/>
              <a:t> </a:t>
            </a:r>
            <a:r>
              <a:rPr lang="en-US" dirty="0" smtClean="0">
                <a:solidFill>
                  <a:srgbClr val="F09415"/>
                </a:solidFill>
              </a:rPr>
              <a:t>HONORS RECEIVED</a:t>
            </a:r>
            <a:endParaRPr lang="en-US" dirty="0">
              <a:solidFill>
                <a:srgbClr val="F09415"/>
              </a:solidFill>
            </a:endParaRPr>
          </a:p>
        </p:txBody>
      </p:sp>
      <p:sp>
        <p:nvSpPr>
          <p:cNvPr id="3" name="Content Placeholder 2">
            <a:extLst>
              <a:ext uri="{FF2B5EF4-FFF2-40B4-BE49-F238E27FC236}">
                <a16:creationId xmlns:a16="http://schemas.microsoft.com/office/drawing/2014/main" xmlns="" id="{8CCD77B2-A67D-4F6A-9B39-0D2DA1E4A00D}"/>
              </a:ext>
            </a:extLst>
          </p:cNvPr>
          <p:cNvSpPr>
            <a:spLocks noGrp="1"/>
          </p:cNvSpPr>
          <p:nvPr>
            <p:ph idx="1"/>
          </p:nvPr>
        </p:nvSpPr>
        <p:spPr>
          <a:xfrm>
            <a:off x="145517" y="2336873"/>
            <a:ext cx="6151396" cy="3669458"/>
          </a:xfrm>
        </p:spPr>
        <p:txBody>
          <a:bodyPr>
            <a:normAutofit/>
          </a:bodyPr>
          <a:lstStyle/>
          <a:p>
            <a:r>
              <a:rPr lang="en-US" sz="1800" dirty="0" smtClean="0"/>
              <a:t>1975 Honorary </a:t>
            </a:r>
            <a:r>
              <a:rPr lang="en-US" sz="1800" dirty="0"/>
              <a:t>Doctorate from Smith </a:t>
            </a:r>
            <a:r>
              <a:rPr lang="en-US" sz="1800" dirty="0" smtClean="0"/>
              <a:t>College</a:t>
            </a:r>
            <a:endParaRPr lang="en-US" sz="1800" dirty="0"/>
          </a:p>
          <a:p>
            <a:r>
              <a:rPr lang="en-US" sz="1800" dirty="0" smtClean="0"/>
              <a:t>1975 Humanist </a:t>
            </a:r>
            <a:r>
              <a:rPr lang="en-US" sz="1800" dirty="0"/>
              <a:t>of the Year </a:t>
            </a:r>
            <a:r>
              <a:rPr lang="en-US" sz="1800" dirty="0" smtClean="0"/>
              <a:t> (American Humanist Association) </a:t>
            </a:r>
          </a:p>
          <a:p>
            <a:r>
              <a:rPr lang="en-US" sz="1800" dirty="0" smtClean="0"/>
              <a:t>1985 Honorary </a:t>
            </a:r>
            <a:r>
              <a:rPr lang="en-US" sz="1800" dirty="0"/>
              <a:t>Doctorate </a:t>
            </a:r>
            <a:r>
              <a:rPr lang="en-US" sz="1800" dirty="0" smtClean="0"/>
              <a:t>(U of NY - Stony Brook)</a:t>
            </a:r>
            <a:endParaRPr lang="en-US" sz="1800" dirty="0"/>
          </a:p>
          <a:p>
            <a:r>
              <a:rPr lang="en-US" sz="1800" dirty="0" smtClean="0"/>
              <a:t>1989 Eleanor </a:t>
            </a:r>
            <a:r>
              <a:rPr lang="en-US" sz="1800" dirty="0"/>
              <a:t>Roosevelt Leadership </a:t>
            </a:r>
            <a:r>
              <a:rPr lang="en-US" sz="1800" dirty="0" smtClean="0"/>
              <a:t>Award</a:t>
            </a:r>
            <a:endParaRPr lang="en-US" sz="1800" dirty="0"/>
          </a:p>
          <a:p>
            <a:r>
              <a:rPr lang="en-US" sz="1800" dirty="0" smtClean="0">
                <a:solidFill>
                  <a:schemeClr val="bg1"/>
                </a:solidFill>
              </a:rPr>
              <a:t>1991 Honorary </a:t>
            </a:r>
            <a:r>
              <a:rPr lang="en-US" sz="1800" dirty="0">
                <a:solidFill>
                  <a:schemeClr val="bg1"/>
                </a:solidFill>
              </a:rPr>
              <a:t>Doctorate from Bradley University </a:t>
            </a:r>
            <a:endParaRPr lang="en-US" sz="1800" dirty="0" smtClean="0">
              <a:solidFill>
                <a:schemeClr val="bg1"/>
              </a:solidFill>
            </a:endParaRPr>
          </a:p>
          <a:p>
            <a:r>
              <a:rPr lang="en-US" sz="1800" dirty="0" smtClean="0">
                <a:solidFill>
                  <a:schemeClr val="bg1"/>
                </a:solidFill>
              </a:rPr>
              <a:t>1993 </a:t>
            </a:r>
            <a:r>
              <a:rPr lang="en-US" sz="1800" dirty="0" smtClean="0">
                <a:solidFill>
                  <a:srgbClr val="000000"/>
                </a:solidFill>
              </a:rPr>
              <a:t>Induction </a:t>
            </a:r>
            <a:r>
              <a:rPr lang="en-US" sz="1800" dirty="0">
                <a:solidFill>
                  <a:srgbClr val="000000"/>
                </a:solidFill>
              </a:rPr>
              <a:t>into National Women’s Hall of </a:t>
            </a:r>
            <a:r>
              <a:rPr lang="en-US" sz="1800" dirty="0" smtClean="0">
                <a:solidFill>
                  <a:srgbClr val="000000"/>
                </a:solidFill>
              </a:rPr>
              <a:t>Fame</a:t>
            </a:r>
            <a:endParaRPr lang="en-US" sz="1800" dirty="0">
              <a:solidFill>
                <a:srgbClr val="000000"/>
              </a:solidFill>
            </a:endParaRPr>
          </a:p>
          <a:p>
            <a:r>
              <a:rPr lang="en-US" sz="1800" dirty="0" smtClean="0"/>
              <a:t>1994 Honorary </a:t>
            </a:r>
            <a:r>
              <a:rPr lang="en-US" sz="1800" dirty="0"/>
              <a:t>D</a:t>
            </a:r>
            <a:r>
              <a:rPr lang="en-US" sz="1800" dirty="0" smtClean="0"/>
              <a:t>octorate </a:t>
            </a:r>
            <a:r>
              <a:rPr lang="en-US" sz="1800" dirty="0"/>
              <a:t>from Columbia University </a:t>
            </a:r>
            <a:endParaRPr lang="en-US" sz="1800" dirty="0" smtClean="0"/>
          </a:p>
          <a:p>
            <a:r>
              <a:rPr lang="en-US" sz="1800" i="1" dirty="0" smtClean="0"/>
              <a:t>Wall </a:t>
            </a:r>
            <a:r>
              <a:rPr lang="en-US" sz="1800" i="1" dirty="0"/>
              <a:t>Street Journal </a:t>
            </a:r>
            <a:r>
              <a:rPr lang="en-US" sz="1800" dirty="0"/>
              <a:t>listed </a:t>
            </a:r>
            <a:r>
              <a:rPr lang="en-US" sz="1800" dirty="0" smtClean="0"/>
              <a:t>Betty </a:t>
            </a:r>
            <a:r>
              <a:rPr lang="en-US" sz="1800" dirty="0"/>
              <a:t>as 1 of 10 people who transformed entrepreneurship in 20</a:t>
            </a:r>
            <a:r>
              <a:rPr lang="en-US" sz="1800" baseline="30000" dirty="0"/>
              <a:t>th</a:t>
            </a:r>
            <a:r>
              <a:rPr lang="en-US" sz="1800" dirty="0"/>
              <a:t> century 1999</a:t>
            </a:r>
          </a:p>
          <a:p>
            <a:pPr marL="0" indent="0">
              <a:buNone/>
            </a:pPr>
            <a:endParaRPr lang="en-US" sz="1800" dirty="0" smtClean="0"/>
          </a:p>
          <a:p>
            <a:pPr marL="0" indent="0">
              <a:buNone/>
            </a:pPr>
            <a:endParaRPr lang="en-US" sz="1400" dirty="0"/>
          </a:p>
        </p:txBody>
      </p:sp>
      <p:sp>
        <p:nvSpPr>
          <p:cNvPr id="73" name="Rectangle 72">
            <a:extLst>
              <a:ext uri="{FF2B5EF4-FFF2-40B4-BE49-F238E27FC236}">
                <a16:creationId xmlns:a16="http://schemas.microsoft.com/office/drawing/2014/main" xmlns="" id="{CCA8E4C0-5A30-4755-B155-08BB36C8E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17104" y="2336872"/>
            <a:ext cx="2647788" cy="3598789"/>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peakers recount how Betty Friedan helped make dreams come true - News - Journal  Star - Peoria, IL">
            <a:extLst>
              <a:ext uri="{FF2B5EF4-FFF2-40B4-BE49-F238E27FC236}">
                <a16:creationId xmlns:a16="http://schemas.microsoft.com/office/drawing/2014/main" xmlns="" id="{17244F63-3430-4898-967F-39F5837CCB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44" r="9365" b="-1"/>
          <a:stretch/>
        </p:blipFill>
        <p:spPr bwMode="auto">
          <a:xfrm>
            <a:off x="6574987" y="2496686"/>
            <a:ext cx="2104419" cy="327758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375042C6-6A6E-4F79-A746-797431EA83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9664" y="2336872"/>
            <a:ext cx="2673942" cy="3598789"/>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Feminist author Friedan dies at 85 | Entertainment | journalstar.com">
            <a:extLst>
              <a:ext uri="{FF2B5EF4-FFF2-40B4-BE49-F238E27FC236}">
                <a16:creationId xmlns:a16="http://schemas.microsoft.com/office/drawing/2014/main" xmlns="" id="{9005855F-619D-4A86-82D5-5FEC97E4B0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58" r="13494" b="2"/>
          <a:stretch/>
        </p:blipFill>
        <p:spPr bwMode="auto">
          <a:xfrm>
            <a:off x="9370532" y="2654016"/>
            <a:ext cx="2359530" cy="296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49195"/>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6436</TotalTime>
  <Words>975</Words>
  <Application>Microsoft Macintosh PowerPoint</Application>
  <PresentationFormat>Custom</PresentationFormat>
  <Paragraphs>122</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Berlin</vt:lpstr>
      <vt:lpstr>Let’s Learn about Betty Friedan </vt:lpstr>
      <vt:lpstr>To celebrate what would have been her 100th birthday - the Peoria Symphony Orchestra asked composer Stephanie Ann Boyd to create a work of music premiered in Peoria on November 20, 2021.</vt:lpstr>
      <vt:lpstr> YOU can be from Peoria and become FAMOUS!  </vt:lpstr>
      <vt:lpstr>Who is….Betty?</vt:lpstr>
      <vt:lpstr>Where Betty Came From….</vt:lpstr>
      <vt:lpstr>How Betty Evolved….</vt:lpstr>
      <vt:lpstr>Why Betty is Famous....</vt:lpstr>
      <vt:lpstr> WHAT Betty Accomplished</vt:lpstr>
      <vt:lpstr>Peoria's Betty Friedan – HONORS RECEIVED</vt:lpstr>
      <vt:lpstr>Betty Goldstein Friedan Quotes</vt:lpstr>
      <vt:lpstr>Suggested Activities for Teachers....</vt:lpstr>
      <vt:lpstr>ISBE State Standards</vt:lpstr>
      <vt:lpstr>History to Review</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Betty Friedan Lesson Plan</dc:title>
  <dc:creator>Jessica Comfort</dc:creator>
  <cp:lastModifiedBy>Mary jo Papich</cp:lastModifiedBy>
  <cp:revision>81</cp:revision>
  <dcterms:created xsi:type="dcterms:W3CDTF">2021-09-30T13:38:20Z</dcterms:created>
  <dcterms:modified xsi:type="dcterms:W3CDTF">2021-10-15T19:47:11Z</dcterms:modified>
</cp:coreProperties>
</file>